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11.svg" ContentType="image/svg+xml"/>
  <Override PartName="/ppt/media/image12.svg" ContentType="image/svg+xml"/>
  <Override PartName="/ppt/media/image16.svg" ContentType="image/svg+xml"/>
  <Override PartName="/ppt/media/image3.svg" ContentType="image/svg+xml"/>
  <Override PartName="/ppt/media/image5.svg" ContentType="image/svg+xml"/>
  <Override PartName="/ppt/media/image7.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3"/>
  </p:handoutMasterIdLst>
  <p:sldIdLst>
    <p:sldId id="256" r:id="rId3"/>
    <p:sldId id="259" r:id="rId5"/>
    <p:sldId id="257" r:id="rId6"/>
    <p:sldId id="260" r:id="rId7"/>
    <p:sldId id="261" r:id="rId8"/>
    <p:sldId id="262" r:id="rId9"/>
    <p:sldId id="263" r:id="rId10"/>
    <p:sldId id="302" r:id="rId11"/>
    <p:sldId id="300" r:id="rId12"/>
    <p:sldId id="283" r:id="rId13"/>
    <p:sldId id="284" r:id="rId14"/>
    <p:sldId id="285" r:id="rId15"/>
    <p:sldId id="286" r:id="rId16"/>
    <p:sldId id="289" r:id="rId17"/>
    <p:sldId id="292" r:id="rId18"/>
    <p:sldId id="298" r:id="rId19"/>
    <p:sldId id="301" r:id="rId20"/>
    <p:sldId id="294" r:id="rId21"/>
    <p:sldId id="299" r:id="rId22"/>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8BF"/>
    <a:srgbClr val="88BFE1"/>
    <a:srgbClr val="66ADD9"/>
    <a:srgbClr val="248BC7"/>
    <a:srgbClr val="85BEE0"/>
    <a:srgbClr val="409ACE"/>
    <a:srgbClr val="4B64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2" d="100"/>
          <a:sy n="72" d="100"/>
        </p:scale>
        <p:origin x="68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7" Type="http://schemas.openxmlformats.org/officeDocument/2006/relationships/tags" Target="tags/tag56.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svg>
</file>

<file path=ppt/media/image12.svg>
</file>

<file path=ppt/media/image13.jpeg>
</file>

<file path=ppt/media/image14.jpeg>
</file>

<file path=ppt/media/image15.png>
</file>

<file path=ppt/media/image16.svg>
</file>

<file path=ppt/media/image17.pn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789BF8-B0B5-4050-A895-C479AC42DE0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729C88-DAD8-4BEA-B0E5-6D9560B505B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729C88-DAD8-4BEA-B0E5-6D9560B505B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accent1">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mc:Choice>
    <mc:Fallback>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image" Target="../media/image25.png"/><Relationship Id="rId7" Type="http://schemas.openxmlformats.org/officeDocument/2006/relationships/image" Target="../media/image16.svg"/><Relationship Id="rId6" Type="http://schemas.openxmlformats.org/officeDocument/2006/relationships/image" Target="../media/image15.png"/><Relationship Id="rId5" Type="http://schemas.openxmlformats.org/officeDocument/2006/relationships/image" Target="../media/image24.png"/><Relationship Id="rId4" Type="http://schemas.openxmlformats.org/officeDocument/2006/relationships/image" Target="../media/image23.png"/><Relationship Id="rId3" Type="http://schemas.openxmlformats.org/officeDocument/2006/relationships/image" Target="../media/image1.png"/><Relationship Id="rId2" Type="http://schemas.openxmlformats.org/officeDocument/2006/relationships/image" Target="../media/image3.svg"/><Relationship Id="rId11" Type="http://schemas.openxmlformats.org/officeDocument/2006/relationships/notesSlide" Target="../notesSlides/notesSlide10.xml"/><Relationship Id="rId10" Type="http://schemas.openxmlformats.org/officeDocument/2006/relationships/slideLayout" Target="../slideLayouts/slideLayout7.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7.xml"/><Relationship Id="rId5" Type="http://schemas.openxmlformats.org/officeDocument/2006/relationships/tags" Target="../tags/tag35.xml"/><Relationship Id="rId4" Type="http://schemas.openxmlformats.org/officeDocument/2006/relationships/image" Target="../media/image26.png"/><Relationship Id="rId3" Type="http://schemas.openxmlformats.org/officeDocument/2006/relationships/image" Target="../media/image1.png"/><Relationship Id="rId2" Type="http://schemas.openxmlformats.org/officeDocument/2006/relationships/image" Target="../media/image3.svg"/><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7.xml"/><Relationship Id="rId4" Type="http://schemas.openxmlformats.org/officeDocument/2006/relationships/tags" Target="../tags/tag36.xml"/><Relationship Id="rId3" Type="http://schemas.openxmlformats.org/officeDocument/2006/relationships/image" Target="../media/image1.png"/><Relationship Id="rId2" Type="http://schemas.openxmlformats.org/officeDocument/2006/relationships/image" Target="../media/image5.svg"/><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7.xml"/><Relationship Id="rId4" Type="http://schemas.openxmlformats.org/officeDocument/2006/relationships/tags" Target="../tags/tag37.xml"/><Relationship Id="rId3" Type="http://schemas.openxmlformats.org/officeDocument/2006/relationships/image" Target="../media/image27.png"/><Relationship Id="rId2" Type="http://schemas.openxmlformats.org/officeDocument/2006/relationships/image" Target="../media/image1.png"/><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7.xml"/><Relationship Id="rId3" Type="http://schemas.openxmlformats.org/officeDocument/2006/relationships/tags" Target="../tags/tag38.xml"/><Relationship Id="rId2" Type="http://schemas.openxmlformats.org/officeDocument/2006/relationships/image" Target="../media/image1.png"/><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7.xml"/><Relationship Id="rId3" Type="http://schemas.openxmlformats.org/officeDocument/2006/relationships/tags" Target="../tags/tag39.xml"/><Relationship Id="rId2" Type="http://schemas.openxmlformats.org/officeDocument/2006/relationships/image" Target="../media/image1.png"/><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9" Type="http://schemas.openxmlformats.org/officeDocument/2006/relationships/image" Target="../media/image28.png"/><Relationship Id="rId8" Type="http://schemas.openxmlformats.org/officeDocument/2006/relationships/tags" Target="../tags/tag45.xml"/><Relationship Id="rId7" Type="http://schemas.openxmlformats.org/officeDocument/2006/relationships/tags" Target="../tags/tag44.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image" Target="../media/image1.png"/><Relationship Id="rId13" Type="http://schemas.openxmlformats.org/officeDocument/2006/relationships/notesSlide" Target="../notesSlides/notesSlide16.xml"/><Relationship Id="rId12" Type="http://schemas.openxmlformats.org/officeDocument/2006/relationships/slideLayout" Target="../slideLayouts/slideLayout7.xml"/><Relationship Id="rId11" Type="http://schemas.openxmlformats.org/officeDocument/2006/relationships/tags" Target="../tags/tag46.xml"/><Relationship Id="rId10" Type="http://schemas.openxmlformats.org/officeDocument/2006/relationships/image" Target="../media/image29.png"/><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9" Type="http://schemas.openxmlformats.org/officeDocument/2006/relationships/image" Target="../media/image30.png"/><Relationship Id="rId8" Type="http://schemas.openxmlformats.org/officeDocument/2006/relationships/tags" Target="../tags/tag52.xml"/><Relationship Id="rId7" Type="http://schemas.openxmlformats.org/officeDocument/2006/relationships/tags" Target="../tags/tag51.xml"/><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image" Target="../media/image1.png"/><Relationship Id="rId13" Type="http://schemas.openxmlformats.org/officeDocument/2006/relationships/notesSlide" Target="../notesSlides/notesSlide17.xml"/><Relationship Id="rId12" Type="http://schemas.openxmlformats.org/officeDocument/2006/relationships/slideLayout" Target="../slideLayouts/slideLayout7.xml"/><Relationship Id="rId11" Type="http://schemas.openxmlformats.org/officeDocument/2006/relationships/tags" Target="../tags/tag53.xml"/><Relationship Id="rId10" Type="http://schemas.openxmlformats.org/officeDocument/2006/relationships/image" Target="../media/image31.png"/><Relationship Id="rId1" Type="http://schemas.openxmlformats.org/officeDocument/2006/relationships/image" Target="../media/image8.png"/></Relationships>
</file>

<file path=ppt/slides/_rels/slide18.xml.rels><?xml version="1.0" encoding="UTF-8" standalone="yes"?>
<Relationships xmlns="http://schemas.openxmlformats.org/package/2006/relationships"><Relationship Id="rId7" Type="http://schemas.openxmlformats.org/officeDocument/2006/relationships/notesSlide" Target="../notesSlides/notesSlide18.xml"/><Relationship Id="rId6" Type="http://schemas.openxmlformats.org/officeDocument/2006/relationships/slideLayout" Target="../slideLayouts/slideLayout7.xml"/><Relationship Id="rId5" Type="http://schemas.openxmlformats.org/officeDocument/2006/relationships/tags" Target="../tags/tag54.xml"/><Relationship Id="rId4" Type="http://schemas.openxmlformats.org/officeDocument/2006/relationships/image" Target="../media/image27.png"/><Relationship Id="rId3" Type="http://schemas.openxmlformats.org/officeDocument/2006/relationships/image" Target="../media/image32.png"/><Relationship Id="rId2" Type="http://schemas.openxmlformats.org/officeDocument/2006/relationships/image" Target="../media/image1.png"/><Relationship Id="rId1" Type="http://schemas.openxmlformats.org/officeDocument/2006/relationships/image" Target="../media/image8.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xml"/><Relationship Id="rId2" Type="http://schemas.openxmlformats.org/officeDocument/2006/relationships/tags" Target="../tags/tag55.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9" Type="http://schemas.openxmlformats.org/officeDocument/2006/relationships/tags" Target="../tags/tag12.xml"/><Relationship Id="rId8" Type="http://schemas.openxmlformats.org/officeDocument/2006/relationships/tags" Target="../tags/tag11.xml"/><Relationship Id="rId7" Type="http://schemas.openxmlformats.org/officeDocument/2006/relationships/tags" Target="../tags/tag10.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9" Type="http://schemas.openxmlformats.org/officeDocument/2006/relationships/notesSlide" Target="../notesSlides/notesSlide4.xml"/><Relationship Id="rId38" Type="http://schemas.openxmlformats.org/officeDocument/2006/relationships/slideLayout" Target="../slideLayouts/slideLayout7.xml"/><Relationship Id="rId37" Type="http://schemas.openxmlformats.org/officeDocument/2006/relationships/tags" Target="../tags/tag28.xml"/><Relationship Id="rId36" Type="http://schemas.openxmlformats.org/officeDocument/2006/relationships/image" Target="../media/image12.svg"/><Relationship Id="rId35" Type="http://schemas.openxmlformats.org/officeDocument/2006/relationships/image" Target="../media/image11.svg"/><Relationship Id="rId34" Type="http://schemas.openxmlformats.org/officeDocument/2006/relationships/image" Target="../media/image10.png"/><Relationship Id="rId33" Type="http://schemas.openxmlformats.org/officeDocument/2006/relationships/image" Target="../media/image1.png"/><Relationship Id="rId32" Type="http://schemas.openxmlformats.org/officeDocument/2006/relationships/image" Target="../media/image9.svg"/><Relationship Id="rId31" Type="http://schemas.openxmlformats.org/officeDocument/2006/relationships/image" Target="../media/image8.png"/><Relationship Id="rId30" Type="http://schemas.openxmlformats.org/officeDocument/2006/relationships/tags" Target="../tags/tag27.xml"/><Relationship Id="rId3" Type="http://schemas.openxmlformats.org/officeDocument/2006/relationships/tags" Target="../tags/tag6.xml"/><Relationship Id="rId29" Type="http://schemas.openxmlformats.org/officeDocument/2006/relationships/image" Target="../media/image7.svg"/><Relationship Id="rId28" Type="http://schemas.openxmlformats.org/officeDocument/2006/relationships/image" Target="../media/image6.png"/><Relationship Id="rId27" Type="http://schemas.openxmlformats.org/officeDocument/2006/relationships/tags" Target="../tags/tag26.xml"/><Relationship Id="rId26" Type="http://schemas.openxmlformats.org/officeDocument/2006/relationships/image" Target="../media/image5.svg"/><Relationship Id="rId25" Type="http://schemas.openxmlformats.org/officeDocument/2006/relationships/image" Target="../media/image4.png"/><Relationship Id="rId24" Type="http://schemas.openxmlformats.org/officeDocument/2006/relationships/tags" Target="../tags/tag25.xml"/><Relationship Id="rId23" Type="http://schemas.openxmlformats.org/officeDocument/2006/relationships/image" Target="../media/image3.svg"/><Relationship Id="rId22" Type="http://schemas.openxmlformats.org/officeDocument/2006/relationships/image" Target="../media/image2.png"/><Relationship Id="rId21" Type="http://schemas.openxmlformats.org/officeDocument/2006/relationships/tags" Target="../tags/tag24.xml"/><Relationship Id="rId20" Type="http://schemas.openxmlformats.org/officeDocument/2006/relationships/tags" Target="../tags/tag23.xml"/><Relationship Id="rId2" Type="http://schemas.openxmlformats.org/officeDocument/2006/relationships/tags" Target="../tags/tag5.xml"/><Relationship Id="rId19" Type="http://schemas.openxmlformats.org/officeDocument/2006/relationships/tags" Target="../tags/tag22.xml"/><Relationship Id="rId18" Type="http://schemas.openxmlformats.org/officeDocument/2006/relationships/tags" Target="../tags/tag21.xml"/><Relationship Id="rId17" Type="http://schemas.openxmlformats.org/officeDocument/2006/relationships/tags" Target="../tags/tag20.xml"/><Relationship Id="rId16" Type="http://schemas.openxmlformats.org/officeDocument/2006/relationships/tags" Target="../tags/tag19.xml"/><Relationship Id="rId15" Type="http://schemas.openxmlformats.org/officeDocument/2006/relationships/tags" Target="../tags/tag18.xml"/><Relationship Id="rId14" Type="http://schemas.openxmlformats.org/officeDocument/2006/relationships/tags" Target="../tags/tag17.xml"/><Relationship Id="rId13" Type="http://schemas.openxmlformats.org/officeDocument/2006/relationships/tags" Target="../tags/tag16.xml"/><Relationship Id="rId12" Type="http://schemas.openxmlformats.org/officeDocument/2006/relationships/tags" Target="../tags/tag15.xml"/><Relationship Id="rId11" Type="http://schemas.openxmlformats.org/officeDocument/2006/relationships/tags" Target="../tags/tag14.xml"/><Relationship Id="rId10" Type="http://schemas.openxmlformats.org/officeDocument/2006/relationships/tags" Target="../tags/tag13.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7.xml"/><Relationship Id="rId4" Type="http://schemas.openxmlformats.org/officeDocument/2006/relationships/tags" Target="../tags/tag29.xml"/><Relationship Id="rId3" Type="http://schemas.openxmlformats.org/officeDocument/2006/relationships/image" Target="../media/image1.png"/><Relationship Id="rId2" Type="http://schemas.openxmlformats.org/officeDocument/2006/relationships/image" Target="../media/image3.sv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9" Type="http://schemas.openxmlformats.org/officeDocument/2006/relationships/tags" Target="../tags/tag30.xml"/><Relationship Id="rId8" Type="http://schemas.openxmlformats.org/officeDocument/2006/relationships/image" Target="../media/image17.png"/><Relationship Id="rId7" Type="http://schemas.openxmlformats.org/officeDocument/2006/relationships/image" Target="../media/image16.svg"/><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jpeg"/><Relationship Id="rId3" Type="http://schemas.openxmlformats.org/officeDocument/2006/relationships/image" Target="../media/image1.png"/><Relationship Id="rId2" Type="http://schemas.openxmlformats.org/officeDocument/2006/relationships/image" Target="../media/image3.svg"/><Relationship Id="rId11" Type="http://schemas.openxmlformats.org/officeDocument/2006/relationships/notesSlide" Target="../notesSlides/notesSlide6.xml"/><Relationship Id="rId10" Type="http://schemas.openxmlformats.org/officeDocument/2006/relationships/slideLayout" Target="../slideLayouts/slideLayout7.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9" Type="http://schemas.openxmlformats.org/officeDocument/2006/relationships/image" Target="../media/image1.png"/><Relationship Id="rId8" Type="http://schemas.openxmlformats.org/officeDocument/2006/relationships/image" Target="../media/image3.svg"/><Relationship Id="rId7" Type="http://schemas.openxmlformats.org/officeDocument/2006/relationships/image" Target="../media/image2.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21.png"/><Relationship Id="rId3" Type="http://schemas.openxmlformats.org/officeDocument/2006/relationships/image" Target="../media/image20.jpeg"/><Relationship Id="rId2" Type="http://schemas.openxmlformats.org/officeDocument/2006/relationships/image" Target="../media/image19.jpeg"/><Relationship Id="rId12" Type="http://schemas.openxmlformats.org/officeDocument/2006/relationships/notesSlide" Target="../notesSlides/notesSlide7.xml"/><Relationship Id="rId11" Type="http://schemas.openxmlformats.org/officeDocument/2006/relationships/slideLayout" Target="../slideLayouts/slideLayout7.xml"/><Relationship Id="rId10" Type="http://schemas.openxmlformats.org/officeDocument/2006/relationships/tags" Target="../tags/tag31.xml"/><Relationship Id="rId1" Type="http://schemas.openxmlformats.org/officeDocument/2006/relationships/image" Target="../media/image18.jpe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7.xml"/><Relationship Id="rId5" Type="http://schemas.openxmlformats.org/officeDocument/2006/relationships/tags" Target="../tags/tag32.xml"/><Relationship Id="rId4" Type="http://schemas.openxmlformats.org/officeDocument/2006/relationships/image" Target="../media/image22.png"/><Relationship Id="rId3" Type="http://schemas.openxmlformats.org/officeDocument/2006/relationships/image" Target="../media/image1.png"/><Relationship Id="rId2" Type="http://schemas.openxmlformats.org/officeDocument/2006/relationships/image" Target="../media/image3.sv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7.xml"/><Relationship Id="rId4" Type="http://schemas.openxmlformats.org/officeDocument/2006/relationships/tags" Target="../tags/tag33.xml"/><Relationship Id="rId3" Type="http://schemas.openxmlformats.org/officeDocument/2006/relationships/image" Target="../media/image1.png"/><Relationship Id="rId2" Type="http://schemas.openxmlformats.org/officeDocument/2006/relationships/image" Target="../media/image5.sv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62"/>
          <p:cNvSpPr txBox="1">
            <a:spLocks noChangeArrowheads="1"/>
          </p:cNvSpPr>
          <p:nvPr/>
        </p:nvSpPr>
        <p:spPr bwMode="auto">
          <a:xfrm>
            <a:off x="2001838" y="2633663"/>
            <a:ext cx="7943850"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l" eaLnBrk="1" hangingPunct="1">
              <a:lnSpc>
                <a:spcPct val="100000"/>
              </a:lnSpc>
              <a:spcBef>
                <a:spcPct val="0"/>
              </a:spcBef>
              <a:buFontTx/>
              <a:buNone/>
            </a:pPr>
            <a:r>
              <a:rPr lang="en-US" altLang="zh-CN" sz="6600" b="1" dirty="0">
                <a:solidFill>
                  <a:srgbClr val="0078BF"/>
                </a:solidFill>
                <a:latin typeface="华文新魏" panose="02010800040101010101" charset="-122"/>
                <a:ea typeface="华文新魏" panose="02010800040101010101" charset="-122"/>
                <a:cs typeface="华文新魏" panose="02010800040101010101" charset="-122"/>
              </a:rPr>
              <a:t> </a:t>
            </a:r>
            <a:r>
              <a:rPr lang="zh-CN" altLang="en-US" sz="6600" b="1" dirty="0">
                <a:solidFill>
                  <a:srgbClr val="0078BF"/>
                </a:solidFill>
                <a:latin typeface="华文新魏" panose="02010800040101010101" charset="-122"/>
                <a:ea typeface="华文新魏" panose="02010800040101010101" charset="-122"/>
                <a:cs typeface="华文新魏" panose="02010800040101010101" charset="-122"/>
              </a:rPr>
              <a:t>基于视觉的图像拼接</a:t>
            </a:r>
            <a:endParaRPr lang="zh-CN" altLang="en-US" sz="6600" b="1" dirty="0">
              <a:solidFill>
                <a:srgbClr val="0078BF"/>
              </a:solidFill>
              <a:latin typeface="华文新魏" panose="02010800040101010101" charset="-122"/>
              <a:ea typeface="华文新魏" panose="02010800040101010101" charset="-122"/>
              <a:cs typeface="华文新魏" panose="02010800040101010101" charset="-122"/>
            </a:endParaRPr>
          </a:p>
        </p:txBody>
      </p:sp>
      <p:sp>
        <p:nvSpPr>
          <p:cNvPr id="16" name="椭圆 15"/>
          <p:cNvSpPr/>
          <p:nvPr/>
        </p:nvSpPr>
        <p:spPr bwMode="auto">
          <a:xfrm>
            <a:off x="2095500" y="3898900"/>
            <a:ext cx="315913" cy="317500"/>
          </a:xfrm>
          <a:prstGeom prst="ellipse">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19" name="椭圆 18"/>
          <p:cNvSpPr/>
          <p:nvPr/>
        </p:nvSpPr>
        <p:spPr bwMode="auto">
          <a:xfrm>
            <a:off x="6636068" y="3898900"/>
            <a:ext cx="315912" cy="317500"/>
          </a:xfrm>
          <a:prstGeom prst="ellipse">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21" name="文本框 1027"/>
          <p:cNvSpPr txBox="1">
            <a:spLocks noChangeArrowheads="1"/>
          </p:cNvSpPr>
          <p:nvPr/>
        </p:nvSpPr>
        <p:spPr bwMode="auto">
          <a:xfrm>
            <a:off x="2411413" y="3846513"/>
            <a:ext cx="40576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1800" b="1" dirty="0">
                <a:latin typeface="华文新魏" panose="02010800040101010101" charset="-122"/>
                <a:ea typeface="华文新魏" panose="02010800040101010101" charset="-122"/>
                <a:cs typeface="华文新魏" panose="02010800040101010101" charset="-122"/>
              </a:rPr>
              <a:t>答辩人：单栋芝（学号</a:t>
            </a:r>
            <a:r>
              <a:rPr lang="en-US" altLang="zh-CN" sz="1800" b="1" dirty="0">
                <a:latin typeface="华文新魏" panose="02010800040101010101" charset="-122"/>
                <a:ea typeface="华文新魏" panose="02010800040101010101" charset="-122"/>
                <a:cs typeface="华文新魏" panose="02010800040101010101" charset="-122"/>
              </a:rPr>
              <a:t>:2309020212</a:t>
            </a:r>
            <a:r>
              <a:rPr lang="zh-CN" altLang="en-US" sz="1800" b="1" dirty="0">
                <a:latin typeface="华文新魏" panose="02010800040101010101" charset="-122"/>
                <a:ea typeface="华文新魏" panose="02010800040101010101" charset="-122"/>
                <a:cs typeface="华文新魏" panose="02010800040101010101" charset="-122"/>
              </a:rPr>
              <a:t>）</a:t>
            </a:r>
            <a:endParaRPr lang="zh-CN" altLang="en-US" sz="1800" b="1" dirty="0">
              <a:latin typeface="华文新魏" panose="02010800040101010101" charset="-122"/>
              <a:ea typeface="华文新魏" panose="02010800040101010101" charset="-122"/>
              <a:cs typeface="华文新魏" panose="02010800040101010101" charset="-122"/>
            </a:endParaRPr>
          </a:p>
        </p:txBody>
      </p:sp>
      <p:sp>
        <p:nvSpPr>
          <p:cNvPr id="22" name="文本框 112"/>
          <p:cNvSpPr txBox="1">
            <a:spLocks noChangeArrowheads="1"/>
          </p:cNvSpPr>
          <p:nvPr/>
        </p:nvSpPr>
        <p:spPr bwMode="auto">
          <a:xfrm>
            <a:off x="6951980" y="3846513"/>
            <a:ext cx="1104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1800" b="1" dirty="0">
                <a:latin typeface="华文新魏" panose="02010800040101010101" charset="-122"/>
                <a:ea typeface="华文新魏" panose="02010800040101010101" charset="-122"/>
                <a:cs typeface="华文新魏" panose="02010800040101010101" charset="-122"/>
              </a:rPr>
              <a:t>智科</a:t>
            </a:r>
            <a:r>
              <a:rPr lang="en-US" altLang="zh-CN" sz="1800" b="1" dirty="0">
                <a:latin typeface="华文新魏" panose="02010800040101010101" charset="-122"/>
                <a:ea typeface="华文新魏" panose="02010800040101010101" charset="-122"/>
                <a:cs typeface="华文新魏" panose="02010800040101010101" charset="-122"/>
              </a:rPr>
              <a:t>23-2</a:t>
            </a:r>
            <a:endParaRPr lang="en-US" altLang="zh-CN" sz="1800" b="1" dirty="0">
              <a:latin typeface="华文新魏" panose="02010800040101010101" charset="-122"/>
              <a:ea typeface="华文新魏" panose="02010800040101010101" charset="-122"/>
              <a:cs typeface="华文新魏" panose="02010800040101010101" charset="-122"/>
            </a:endParaRPr>
          </a:p>
        </p:txBody>
      </p:sp>
      <p:sp>
        <p:nvSpPr>
          <p:cNvPr id="24" name="矩形 23"/>
          <p:cNvSpPr/>
          <p:nvPr/>
        </p:nvSpPr>
        <p:spPr>
          <a:xfrm>
            <a:off x="1466850" y="2439988"/>
            <a:ext cx="9677400" cy="2114550"/>
          </a:xfrm>
          <a:prstGeom prst="rect">
            <a:avLst/>
          </a:prstGeom>
          <a:noFill/>
          <a:ln w="2540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25" name="矩形 24"/>
          <p:cNvSpPr/>
          <p:nvPr/>
        </p:nvSpPr>
        <p:spPr>
          <a:xfrm>
            <a:off x="10906125" y="4237038"/>
            <a:ext cx="476250" cy="476250"/>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26" name="矩形 25"/>
          <p:cNvSpPr/>
          <p:nvPr/>
        </p:nvSpPr>
        <p:spPr>
          <a:xfrm>
            <a:off x="10637838" y="4008438"/>
            <a:ext cx="474662" cy="474662"/>
          </a:xfrm>
          <a:prstGeom prst="rect">
            <a:avLst/>
          </a:prstGeom>
          <a:solidFill>
            <a:srgbClr val="0078BF">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27" name="矩形 26"/>
          <p:cNvSpPr/>
          <p:nvPr/>
        </p:nvSpPr>
        <p:spPr>
          <a:xfrm>
            <a:off x="1308100" y="2233613"/>
            <a:ext cx="474663" cy="474662"/>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28" name="矩形 27"/>
          <p:cNvSpPr/>
          <p:nvPr/>
        </p:nvSpPr>
        <p:spPr>
          <a:xfrm>
            <a:off x="1460500" y="2386013"/>
            <a:ext cx="474663" cy="474662"/>
          </a:xfrm>
          <a:prstGeom prst="rect">
            <a:avLst/>
          </a:prstGeom>
          <a:solidFill>
            <a:srgbClr val="0078B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pic>
        <p:nvPicPr>
          <p:cNvPr id="2" name="图片 1" descr="资源 1"/>
          <p:cNvPicPr>
            <a:picLocks noChangeAspect="1"/>
          </p:cNvPicPr>
          <p:nvPr/>
        </p:nvPicPr>
        <p:blipFill>
          <a:blip r:embed="rId1"/>
          <a:srcRect r="43992"/>
          <a:stretch>
            <a:fillRect/>
          </a:stretch>
        </p:blipFill>
        <p:spPr>
          <a:xfrm>
            <a:off x="701040" y="429895"/>
            <a:ext cx="2954020" cy="936625"/>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14" grpId="0"/>
      <p:bldP spid="16" grpId="0" bldLvl="0" animBg="1"/>
      <p:bldP spid="19" grpId="0" bldLvl="0" animBg="1"/>
      <p:bldP spid="21" grpId="0"/>
      <p:bldP spid="22" grpId="0"/>
      <p:bldP spid="24" grpId="0" bldLvl="0" animBg="1"/>
      <p:bldP spid="25" grpId="0" bldLvl="0" animBg="1"/>
      <p:bldP spid="26" grpId="0" bldLvl="0" animBg="1"/>
      <p:bldP spid="27" grpId="0" bldLvl="0" animBg="1"/>
      <p:bldP spid="28"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22"/>
          <p:cNvSpPr txBox="1">
            <a:spLocks noChangeArrowheads="1"/>
          </p:cNvSpPr>
          <p:nvPr/>
        </p:nvSpPr>
        <p:spPr bwMode="auto">
          <a:xfrm>
            <a:off x="868363" y="158750"/>
            <a:ext cx="4541837"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dirty="0">
                <a:solidFill>
                  <a:srgbClr val="0078BF"/>
                </a:solidFill>
                <a:latin typeface="微软雅黑" panose="020B0503020204020204" pitchFamily="34" charset="-122"/>
                <a:sym typeface="+mn-ea"/>
              </a:rPr>
              <a:t>实现视频流处理</a:t>
            </a:r>
            <a:endParaRPr kumimoji="0" lang="zh-CN" altLang="en-US" sz="2800" b="1" i="0" u="none" strike="noStrike" kern="0" cap="none" spc="0" normalizeH="0" baseline="0" noProof="0" dirty="0">
              <a:ln>
                <a:noFill/>
              </a:ln>
              <a:solidFill>
                <a:srgbClr val="0078BF"/>
              </a:solidFill>
              <a:effectLst/>
              <a:uLnTx/>
              <a:uFillTx/>
              <a:latin typeface="微软雅黑" panose="020B0503020204020204" pitchFamily="34" charset="-122"/>
            </a:endParaRPr>
          </a:p>
        </p:txBody>
      </p:sp>
      <p:cxnSp>
        <p:nvCxnSpPr>
          <p:cNvPr id="36" name="直接连接符 35"/>
          <p:cNvCxnSpPr/>
          <p:nvPr/>
        </p:nvCxnSpPr>
        <p:spPr>
          <a:xfrm>
            <a:off x="0" y="810419"/>
            <a:ext cx="11176000" cy="0"/>
          </a:xfrm>
          <a:prstGeom prst="line">
            <a:avLst/>
          </a:prstGeom>
          <a:noFill/>
          <a:ln w="25400" cap="flat" cmpd="sng" algn="ctr">
            <a:gradFill>
              <a:gsLst>
                <a:gs pos="0">
                  <a:srgbClr val="0078BF"/>
                </a:gs>
                <a:gs pos="100000">
                  <a:srgbClr val="7DB1CD">
                    <a:alpha val="0"/>
                  </a:srgbClr>
                </a:gs>
              </a:gsLst>
              <a:lin ang="0" scaled="0"/>
            </a:gradFill>
            <a:prstDash val="solid"/>
            <a:miter lim="800000"/>
          </a:ln>
          <a:effectLst/>
        </p:spPr>
      </p:cxnSp>
      <p:sp>
        <p:nvSpPr>
          <p:cNvPr id="37" name="矩形 36"/>
          <p:cNvSpPr/>
          <p:nvPr/>
        </p:nvSpPr>
        <p:spPr>
          <a:xfrm>
            <a:off x="0" y="6724650"/>
            <a:ext cx="12192000" cy="133350"/>
          </a:xfrm>
          <a:prstGeom prst="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31" name="组合 18"/>
          <p:cNvGrpSpPr/>
          <p:nvPr/>
        </p:nvGrpSpPr>
        <p:grpSpPr bwMode="auto">
          <a:xfrm rot="0">
            <a:off x="228600" y="126365"/>
            <a:ext cx="640080" cy="638175"/>
            <a:chOff x="1131485" y="2234042"/>
            <a:chExt cx="1607262" cy="1607262"/>
          </a:xfrm>
        </p:grpSpPr>
        <p:sp>
          <p:nvSpPr>
            <p:cNvPr id="32" name="椭圆 31"/>
            <p:cNvSpPr/>
            <p:nvPr/>
          </p:nvSpPr>
          <p:spPr>
            <a:xfrm>
              <a:off x="1131485" y="2234042"/>
              <a:ext cx="1607262" cy="1607262"/>
            </a:xfrm>
            <a:prstGeom prst="ellipse">
              <a:avLst/>
            </a:prstGeom>
            <a:solidFill>
              <a:srgbClr val="0078B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3" name="椭圆 32"/>
            <p:cNvSpPr/>
            <p:nvPr/>
          </p:nvSpPr>
          <p:spPr>
            <a:xfrm>
              <a:off x="1239169" y="2341991"/>
              <a:ext cx="1391895" cy="1391361"/>
            </a:xfrm>
            <a:prstGeom prst="ellipse">
              <a:avLst/>
            </a:prstGeom>
            <a:solidFill>
              <a:sysClr val="window" lastClr="FFFFF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pic>
        <p:nvPicPr>
          <p:cNvPr id="8" name="图片 7" descr="3642650"/>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49885" y="302895"/>
            <a:ext cx="398145" cy="284480"/>
          </a:xfrm>
          <a:prstGeom prst="rect">
            <a:avLst/>
          </a:prstGeom>
        </p:spPr>
      </p:pic>
      <p:pic>
        <p:nvPicPr>
          <p:cNvPr id="16" name="图片 15" descr="资源 1"/>
          <p:cNvPicPr>
            <a:picLocks noChangeAspect="1"/>
          </p:cNvPicPr>
          <p:nvPr/>
        </p:nvPicPr>
        <p:blipFill>
          <a:blip r:embed="rId3"/>
          <a:srcRect r="43523"/>
          <a:stretch>
            <a:fillRect/>
          </a:stretch>
        </p:blipFill>
        <p:spPr>
          <a:xfrm>
            <a:off x="9747885" y="168910"/>
            <a:ext cx="2141220" cy="673100"/>
          </a:xfrm>
          <a:prstGeom prst="rect">
            <a:avLst/>
          </a:prstGeom>
        </p:spPr>
      </p:pic>
      <p:sp>
        <p:nvSpPr>
          <p:cNvPr id="27" name="文本框 13"/>
          <p:cNvSpPr txBox="1">
            <a:spLocks noChangeArrowheads="1"/>
          </p:cNvSpPr>
          <p:nvPr/>
        </p:nvSpPr>
        <p:spPr bwMode="auto">
          <a:xfrm>
            <a:off x="725805" y="2757170"/>
            <a:ext cx="3524250"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indent="0" algn="l">
              <a:lnSpc>
                <a:spcPct val="20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视频帧处理效率与内存管理</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p:txBody>
      </p:sp>
      <p:sp>
        <p:nvSpPr>
          <p:cNvPr id="28" name="文本框 27"/>
          <p:cNvSpPr txBox="1"/>
          <p:nvPr/>
        </p:nvSpPr>
        <p:spPr>
          <a:xfrm>
            <a:off x="552291" y="2296478"/>
            <a:ext cx="1402080" cy="460375"/>
          </a:xfrm>
          <a:prstGeom prst="rect">
            <a:avLst/>
          </a:prstGeom>
          <a:noFill/>
        </p:spPr>
        <p:txBody>
          <a:bodyPr wrap="none">
            <a:spAutoFit/>
          </a:bodyPr>
          <a:lstStyle/>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技术挑战</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sp>
        <p:nvSpPr>
          <p:cNvPr id="3" name="文本框 13"/>
          <p:cNvSpPr txBox="1">
            <a:spLocks noChangeArrowheads="1"/>
          </p:cNvSpPr>
          <p:nvPr/>
        </p:nvSpPr>
        <p:spPr bwMode="auto">
          <a:xfrm>
            <a:off x="725805" y="3917315"/>
            <a:ext cx="3524250" cy="175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indent="0" algn="l">
              <a:lnSpc>
                <a:spcPct val="20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按时间间隔提取关键帧</a:t>
            </a:r>
            <a:endPar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20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使用增量式拼接算法</a:t>
            </a:r>
            <a:endPar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20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实现帧缓存机制</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p:txBody>
      </p:sp>
      <p:sp>
        <p:nvSpPr>
          <p:cNvPr id="2" name="文本框 1"/>
          <p:cNvSpPr txBox="1"/>
          <p:nvPr/>
        </p:nvSpPr>
        <p:spPr>
          <a:xfrm>
            <a:off x="552291" y="3456623"/>
            <a:ext cx="1402080" cy="460375"/>
          </a:xfrm>
          <a:prstGeom prst="rect">
            <a:avLst/>
          </a:prstGeom>
          <a:noFill/>
        </p:spPr>
        <p:txBody>
          <a:bodyPr wrap="none">
            <a:spAutoFit/>
          </a:bodyPr>
          <a:lstStyle/>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解决方案</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4"/>
          <a:stretch>
            <a:fillRect/>
          </a:stretch>
        </p:blipFill>
        <p:spPr>
          <a:xfrm>
            <a:off x="4163060" y="1567180"/>
            <a:ext cx="2200910" cy="1296035"/>
          </a:xfrm>
          <a:prstGeom prst="rect">
            <a:avLst/>
          </a:prstGeom>
        </p:spPr>
      </p:pic>
      <p:sp>
        <p:nvSpPr>
          <p:cNvPr id="14" name="文本框 13"/>
          <p:cNvSpPr txBox="1"/>
          <p:nvPr/>
        </p:nvSpPr>
        <p:spPr>
          <a:xfrm>
            <a:off x="4439285" y="2909570"/>
            <a:ext cx="2048510" cy="368300"/>
          </a:xfrm>
          <a:prstGeom prst="rect">
            <a:avLst/>
          </a:prstGeom>
          <a:noFill/>
        </p:spPr>
        <p:txBody>
          <a:bodyPr wrap="square" rtlCol="0">
            <a:spAutoFit/>
          </a:bodyPr>
          <a:p>
            <a:r>
              <a:rPr lang="en-US" altLang="zh-CN"/>
              <a:t>mp4</a:t>
            </a:r>
            <a:r>
              <a:rPr lang="zh-CN" altLang="en-US"/>
              <a:t>格式</a:t>
            </a:r>
            <a:r>
              <a:rPr lang="zh-CN" altLang="en-US"/>
              <a:t>视频</a:t>
            </a:r>
            <a:endParaRPr lang="zh-CN" altLang="en-US"/>
          </a:p>
        </p:txBody>
      </p:sp>
      <p:pic>
        <p:nvPicPr>
          <p:cNvPr id="15" name="图片 14"/>
          <p:cNvPicPr>
            <a:picLocks noChangeAspect="1"/>
          </p:cNvPicPr>
          <p:nvPr/>
        </p:nvPicPr>
        <p:blipFill>
          <a:blip r:embed="rId5"/>
          <a:srcRect r="13218"/>
          <a:stretch>
            <a:fillRect/>
          </a:stretch>
        </p:blipFill>
        <p:spPr>
          <a:xfrm>
            <a:off x="4042410" y="3432175"/>
            <a:ext cx="2351405" cy="2238375"/>
          </a:xfrm>
          <a:prstGeom prst="rect">
            <a:avLst/>
          </a:prstGeom>
        </p:spPr>
      </p:pic>
      <p:sp>
        <p:nvSpPr>
          <p:cNvPr id="18" name="文本框 17"/>
          <p:cNvSpPr txBox="1"/>
          <p:nvPr/>
        </p:nvSpPr>
        <p:spPr>
          <a:xfrm>
            <a:off x="3836035" y="5697855"/>
            <a:ext cx="2987040" cy="368300"/>
          </a:xfrm>
          <a:prstGeom prst="rect">
            <a:avLst/>
          </a:prstGeom>
          <a:noFill/>
        </p:spPr>
        <p:txBody>
          <a:bodyPr wrap="square" rtlCol="0">
            <a:spAutoFit/>
          </a:bodyPr>
          <a:p>
            <a:r>
              <a:rPr lang="zh-CN" altLang="en-US"/>
              <a:t>按设定时间间隔逐帧</a:t>
            </a:r>
            <a:r>
              <a:rPr lang="zh-CN" altLang="en-US"/>
              <a:t>处理</a:t>
            </a:r>
            <a:endParaRPr lang="zh-CN" altLang="en-US"/>
          </a:p>
        </p:txBody>
      </p:sp>
      <p:pic>
        <p:nvPicPr>
          <p:cNvPr id="22" name="图片 21" descr="箭头"/>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513195" y="3230245"/>
            <a:ext cx="914400" cy="914400"/>
          </a:xfrm>
          <a:prstGeom prst="rect">
            <a:avLst/>
          </a:prstGeom>
        </p:spPr>
      </p:pic>
      <p:pic>
        <p:nvPicPr>
          <p:cNvPr id="19" name="图片 18"/>
          <p:cNvPicPr>
            <a:picLocks noChangeAspect="1"/>
          </p:cNvPicPr>
          <p:nvPr/>
        </p:nvPicPr>
        <p:blipFill>
          <a:blip r:embed="rId8"/>
          <a:stretch>
            <a:fillRect/>
          </a:stretch>
        </p:blipFill>
        <p:spPr>
          <a:xfrm>
            <a:off x="7474585" y="1804035"/>
            <a:ext cx="4566285" cy="3959225"/>
          </a:xfrm>
          <a:prstGeom prst="rect">
            <a:avLst/>
          </a:prstGeom>
        </p:spPr>
      </p:pic>
    </p:spTree>
    <p:custDataLst>
      <p:tags r:id="rId9"/>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5" grpId="0"/>
      <p:bldP spid="37" grpId="0" bldLvl="0" animBg="1"/>
      <p:bldP spid="27" grpId="0"/>
      <p:bldP spid="28" grpId="0"/>
      <p:bldP spid="3"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直接连接符 35"/>
          <p:cNvCxnSpPr/>
          <p:nvPr/>
        </p:nvCxnSpPr>
        <p:spPr>
          <a:xfrm>
            <a:off x="0" y="810419"/>
            <a:ext cx="11176000" cy="0"/>
          </a:xfrm>
          <a:prstGeom prst="line">
            <a:avLst/>
          </a:prstGeom>
          <a:noFill/>
          <a:ln w="25400" cap="flat" cmpd="sng" algn="ctr">
            <a:gradFill>
              <a:gsLst>
                <a:gs pos="0">
                  <a:srgbClr val="0078BF"/>
                </a:gs>
                <a:gs pos="100000">
                  <a:srgbClr val="7DB1CD">
                    <a:alpha val="0"/>
                  </a:srgbClr>
                </a:gs>
              </a:gsLst>
              <a:lin ang="0" scaled="0"/>
            </a:gradFill>
            <a:prstDash val="solid"/>
            <a:miter lim="800000"/>
          </a:ln>
          <a:effectLst/>
        </p:spPr>
      </p:cxnSp>
      <p:sp>
        <p:nvSpPr>
          <p:cNvPr id="37" name="矩形 36"/>
          <p:cNvSpPr/>
          <p:nvPr/>
        </p:nvSpPr>
        <p:spPr>
          <a:xfrm>
            <a:off x="0" y="6724650"/>
            <a:ext cx="12192000" cy="133350"/>
          </a:xfrm>
          <a:prstGeom prst="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31" name="组合 18"/>
          <p:cNvGrpSpPr/>
          <p:nvPr/>
        </p:nvGrpSpPr>
        <p:grpSpPr bwMode="auto">
          <a:xfrm rot="0">
            <a:off x="228600" y="126365"/>
            <a:ext cx="640080" cy="638175"/>
            <a:chOff x="1131485" y="2234042"/>
            <a:chExt cx="1607262" cy="1607262"/>
          </a:xfrm>
        </p:grpSpPr>
        <p:sp>
          <p:nvSpPr>
            <p:cNvPr id="32" name="椭圆 31"/>
            <p:cNvSpPr/>
            <p:nvPr/>
          </p:nvSpPr>
          <p:spPr>
            <a:xfrm>
              <a:off x="1131485" y="2234042"/>
              <a:ext cx="1607262" cy="1607262"/>
            </a:xfrm>
            <a:prstGeom prst="ellipse">
              <a:avLst/>
            </a:prstGeom>
            <a:solidFill>
              <a:srgbClr val="0078B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3" name="椭圆 32"/>
            <p:cNvSpPr/>
            <p:nvPr/>
          </p:nvSpPr>
          <p:spPr>
            <a:xfrm>
              <a:off x="1239169" y="2341991"/>
              <a:ext cx="1391895" cy="1391361"/>
            </a:xfrm>
            <a:prstGeom prst="ellipse">
              <a:avLst/>
            </a:prstGeom>
            <a:solidFill>
              <a:sysClr val="window" lastClr="FFFFF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pic>
        <p:nvPicPr>
          <p:cNvPr id="8" name="图片 7" descr="3642650"/>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49885" y="302895"/>
            <a:ext cx="398145" cy="284480"/>
          </a:xfrm>
          <a:prstGeom prst="rect">
            <a:avLst/>
          </a:prstGeom>
        </p:spPr>
      </p:pic>
      <p:sp>
        <p:nvSpPr>
          <p:cNvPr id="19" name="任意多边形 18"/>
          <p:cNvSpPr/>
          <p:nvPr/>
        </p:nvSpPr>
        <p:spPr>
          <a:xfrm>
            <a:off x="0" y="2736850"/>
            <a:ext cx="844550" cy="1689100"/>
          </a:xfrm>
          <a:custGeom>
            <a:avLst/>
            <a:gdLst>
              <a:gd name="connsiteX0" fmla="*/ 0 w 844443"/>
              <a:gd name="connsiteY0" fmla="*/ 0 h 1688886"/>
              <a:gd name="connsiteX1" fmla="*/ 844443 w 844443"/>
              <a:gd name="connsiteY1" fmla="*/ 844443 h 1688886"/>
              <a:gd name="connsiteX2" fmla="*/ 0 w 844443"/>
              <a:gd name="connsiteY2" fmla="*/ 1688886 h 1688886"/>
            </a:gdLst>
            <a:ahLst/>
            <a:cxnLst>
              <a:cxn ang="0">
                <a:pos x="connsiteX0" y="connsiteY0"/>
              </a:cxn>
              <a:cxn ang="0">
                <a:pos x="connsiteX1" y="connsiteY1"/>
              </a:cxn>
              <a:cxn ang="0">
                <a:pos x="connsiteX2" y="connsiteY2"/>
              </a:cxn>
            </a:cxnLst>
            <a:rect l="l" t="t" r="r" b="b"/>
            <a:pathLst>
              <a:path w="844443" h="1688886">
                <a:moveTo>
                  <a:pt x="0" y="0"/>
                </a:moveTo>
                <a:cubicBezTo>
                  <a:pt x="466373" y="0"/>
                  <a:pt x="844443" y="378070"/>
                  <a:pt x="844443" y="844443"/>
                </a:cubicBezTo>
                <a:cubicBezTo>
                  <a:pt x="844443" y="1310816"/>
                  <a:pt x="466373" y="1688886"/>
                  <a:pt x="0" y="1688886"/>
                </a:cubicBezTo>
                <a:close/>
              </a:path>
            </a:pathLst>
          </a:cu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cs typeface="+mn-ea"/>
              <a:sym typeface="+mn-lt"/>
            </a:endParaRPr>
          </a:p>
        </p:txBody>
      </p:sp>
      <p:pic>
        <p:nvPicPr>
          <p:cNvPr id="27" name="图片 26" descr="资源 1"/>
          <p:cNvPicPr>
            <a:picLocks noChangeAspect="1"/>
          </p:cNvPicPr>
          <p:nvPr/>
        </p:nvPicPr>
        <p:blipFill>
          <a:blip r:embed="rId3"/>
          <a:srcRect r="43523"/>
          <a:stretch>
            <a:fillRect/>
          </a:stretch>
        </p:blipFill>
        <p:spPr>
          <a:xfrm>
            <a:off x="9747885" y="168910"/>
            <a:ext cx="2141220" cy="673100"/>
          </a:xfrm>
          <a:prstGeom prst="rect">
            <a:avLst/>
          </a:prstGeom>
        </p:spPr>
      </p:pic>
      <p:sp>
        <p:nvSpPr>
          <p:cNvPr id="4" name="文本框 22"/>
          <p:cNvSpPr txBox="1">
            <a:spLocks noChangeArrowheads="1"/>
          </p:cNvSpPr>
          <p:nvPr/>
        </p:nvSpPr>
        <p:spPr bwMode="auto">
          <a:xfrm>
            <a:off x="868363" y="158750"/>
            <a:ext cx="4541837"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dirty="0">
                <a:solidFill>
                  <a:srgbClr val="0078BF"/>
                </a:solidFill>
                <a:latin typeface="微软雅黑" panose="020B0503020204020204" pitchFamily="34" charset="-122"/>
                <a:sym typeface="+mn-ea"/>
              </a:rPr>
              <a:t>实现视频流处理</a:t>
            </a:r>
            <a:endParaRPr kumimoji="0" lang="zh-CN" altLang="en-US" sz="2800" b="1" i="0" u="none" strike="noStrike" kern="0" cap="none" spc="0" normalizeH="0" baseline="0" noProof="0" dirty="0">
              <a:ln>
                <a:noFill/>
              </a:ln>
              <a:solidFill>
                <a:srgbClr val="0078BF"/>
              </a:solidFill>
              <a:effectLst/>
              <a:uLnTx/>
              <a:uFillTx/>
              <a:latin typeface="微软雅黑" panose="020B0503020204020204" pitchFamily="34" charset="-122"/>
            </a:endParaRPr>
          </a:p>
        </p:txBody>
      </p:sp>
      <p:grpSp>
        <p:nvGrpSpPr>
          <p:cNvPr id="46" name="组合 45"/>
          <p:cNvGrpSpPr/>
          <p:nvPr/>
        </p:nvGrpSpPr>
        <p:grpSpPr>
          <a:xfrm>
            <a:off x="1125538" y="1289050"/>
            <a:ext cx="2438400" cy="692150"/>
            <a:chOff x="725488" y="1289050"/>
            <a:chExt cx="2438400" cy="692150"/>
          </a:xfrm>
        </p:grpSpPr>
        <p:sp>
          <p:nvSpPr>
            <p:cNvPr id="5" name="圆角矩形 15"/>
            <p:cNvSpPr/>
            <p:nvPr/>
          </p:nvSpPr>
          <p:spPr>
            <a:xfrm>
              <a:off x="725488" y="1289050"/>
              <a:ext cx="2438400" cy="692150"/>
            </a:xfrm>
            <a:prstGeom prst="round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6" name="文本框 16"/>
            <p:cNvSpPr txBox="1">
              <a:spLocks noChangeArrowheads="1"/>
            </p:cNvSpPr>
            <p:nvPr/>
          </p:nvSpPr>
          <p:spPr bwMode="auto">
            <a:xfrm>
              <a:off x="1271432" y="1404938"/>
              <a:ext cx="14020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r>
                <a:rPr kumimoji="0" lang="zh-CN" altLang="en-US" sz="2400" b="1" i="0" u="none" strike="noStrike" kern="0" cap="none" spc="0" normalizeH="0" baseline="0" noProof="0" dirty="0">
                  <a:ln>
                    <a:noFill/>
                  </a:ln>
                  <a:solidFill>
                    <a:prstClr val="white"/>
                  </a:solidFill>
                  <a:effectLst/>
                  <a:uLnTx/>
                  <a:uFillTx/>
                  <a:latin typeface="微软雅黑" panose="020B0503020204020204" pitchFamily="34" charset="-122"/>
                </a:rPr>
                <a:t>核心代码</a:t>
              </a:r>
              <a:endParaRPr kumimoji="0" lang="zh-CN" altLang="en-US" sz="2400" b="1" i="0" u="none" strike="noStrike" kern="0" cap="none" spc="0" normalizeH="0" baseline="0" noProof="0" dirty="0">
                <a:ln>
                  <a:noFill/>
                </a:ln>
                <a:solidFill>
                  <a:prstClr val="white"/>
                </a:solidFill>
                <a:effectLst/>
                <a:uLnTx/>
                <a:uFillTx/>
                <a:latin typeface="微软雅黑" panose="020B0503020204020204" pitchFamily="34" charset="-122"/>
              </a:endParaRPr>
            </a:p>
          </p:txBody>
        </p:sp>
      </p:grpSp>
      <p:pic>
        <p:nvPicPr>
          <p:cNvPr id="9" name="图片 8"/>
          <p:cNvPicPr>
            <a:picLocks noChangeAspect="1"/>
          </p:cNvPicPr>
          <p:nvPr/>
        </p:nvPicPr>
        <p:blipFill>
          <a:blip r:embed="rId4"/>
          <a:stretch>
            <a:fillRect/>
          </a:stretch>
        </p:blipFill>
        <p:spPr>
          <a:xfrm>
            <a:off x="6901180" y="1033145"/>
            <a:ext cx="4597400" cy="5367655"/>
          </a:xfrm>
          <a:prstGeom prst="rect">
            <a:avLst/>
          </a:prstGeom>
        </p:spPr>
      </p:pic>
      <p:sp>
        <p:nvSpPr>
          <p:cNvPr id="20" name="任意多边形 19"/>
          <p:cNvSpPr/>
          <p:nvPr/>
        </p:nvSpPr>
        <p:spPr>
          <a:xfrm flipH="1">
            <a:off x="11345863" y="2736850"/>
            <a:ext cx="844550" cy="1689100"/>
          </a:xfrm>
          <a:custGeom>
            <a:avLst/>
            <a:gdLst>
              <a:gd name="connsiteX0" fmla="*/ 0 w 844443"/>
              <a:gd name="connsiteY0" fmla="*/ 0 h 1688886"/>
              <a:gd name="connsiteX1" fmla="*/ 844443 w 844443"/>
              <a:gd name="connsiteY1" fmla="*/ 844443 h 1688886"/>
              <a:gd name="connsiteX2" fmla="*/ 0 w 844443"/>
              <a:gd name="connsiteY2" fmla="*/ 1688886 h 1688886"/>
            </a:gdLst>
            <a:ahLst/>
            <a:cxnLst>
              <a:cxn ang="0">
                <a:pos x="connsiteX0" y="connsiteY0"/>
              </a:cxn>
              <a:cxn ang="0">
                <a:pos x="connsiteX1" y="connsiteY1"/>
              </a:cxn>
              <a:cxn ang="0">
                <a:pos x="connsiteX2" y="connsiteY2"/>
              </a:cxn>
            </a:cxnLst>
            <a:rect l="l" t="t" r="r" b="b"/>
            <a:pathLst>
              <a:path w="844443" h="1688886">
                <a:moveTo>
                  <a:pt x="0" y="0"/>
                </a:moveTo>
                <a:cubicBezTo>
                  <a:pt x="466373" y="0"/>
                  <a:pt x="844443" y="378070"/>
                  <a:pt x="844443" y="844443"/>
                </a:cubicBezTo>
                <a:cubicBezTo>
                  <a:pt x="844443" y="1310816"/>
                  <a:pt x="466373" y="1688886"/>
                  <a:pt x="0" y="1688886"/>
                </a:cubicBezTo>
                <a:close/>
              </a:path>
            </a:pathLst>
          </a:cu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cs typeface="+mn-ea"/>
              <a:sym typeface="+mn-lt"/>
            </a:endParaRPr>
          </a:p>
        </p:txBody>
      </p:sp>
      <p:sp>
        <p:nvSpPr>
          <p:cNvPr id="11" name="文本框 13"/>
          <p:cNvSpPr txBox="1">
            <a:spLocks noChangeArrowheads="1"/>
          </p:cNvSpPr>
          <p:nvPr/>
        </p:nvSpPr>
        <p:spPr bwMode="auto">
          <a:xfrm>
            <a:off x="1497330" y="2905760"/>
            <a:ext cx="4683760" cy="2764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indent="0" algn="l">
              <a:lnSpc>
                <a:spcPct val="20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功能：处理视频流，定期截取帧</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200000"/>
              </a:lnSpc>
              <a:spcBef>
                <a:spcPct val="0"/>
              </a:spcBef>
              <a:spcAft>
                <a:spcPct val="0"/>
              </a:spcAft>
              <a:buNone/>
              <a:defRPr/>
            </a:pPr>
            <a:r>
              <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rPr>
              <a:t>param video_path</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视频文件路径</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200000"/>
              </a:lnSpc>
              <a:spcBef>
                <a:spcPct val="0"/>
              </a:spcBef>
              <a:spcAft>
                <a:spcPct val="0"/>
              </a:spcAft>
              <a:buNone/>
              <a:defRPr/>
            </a:pPr>
            <a:r>
              <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rPr>
              <a:t>param interval</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截取帧的时间间隔（秒）</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200000"/>
              </a:lnSpc>
              <a:spcBef>
                <a:spcPct val="0"/>
              </a:spcBef>
              <a:spcAft>
                <a:spcPct val="0"/>
              </a:spcAft>
              <a:buNone/>
              <a:defRPr/>
            </a:pPr>
            <a:r>
              <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rPr>
              <a:t>return</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拼接后的图像结果</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p:txBody>
      </p:sp>
      <p:sp>
        <p:nvSpPr>
          <p:cNvPr id="28" name="文本框 27"/>
          <p:cNvSpPr txBox="1"/>
          <p:nvPr/>
        </p:nvSpPr>
        <p:spPr>
          <a:xfrm>
            <a:off x="1411763" y="2296478"/>
            <a:ext cx="2940685" cy="460375"/>
          </a:xfrm>
          <a:prstGeom prst="rect">
            <a:avLst/>
          </a:prstGeom>
          <a:noFill/>
        </p:spPr>
        <p:txBody>
          <a:bodyPr wrap="none">
            <a:spAutoFit/>
          </a:bodyPr>
          <a:p>
            <a:pPr algn="ctr">
              <a:spcBef>
                <a:spcPct val="0"/>
              </a:spcBef>
              <a:spcAft>
                <a:spcPct val="0"/>
              </a:spcAft>
              <a:defRPr/>
            </a:pPr>
            <a:r>
              <a:rPr lang="en-US" altLang="zh-CN" sz="2400" b="1" noProof="1">
                <a:solidFill>
                  <a:srgbClr val="0078BF"/>
                </a:solidFill>
                <a:latin typeface="微软雅黑" panose="020B0503020204020204" pitchFamily="34" charset="-122"/>
                <a:ea typeface="微软雅黑" panose="020B0503020204020204" pitchFamily="34" charset="-122"/>
              </a:rPr>
              <a:t>process_video</a:t>
            </a:r>
            <a:r>
              <a:rPr lang="zh-CN" altLang="en-US" sz="2400" b="1" noProof="1">
                <a:solidFill>
                  <a:srgbClr val="0078BF"/>
                </a:solidFill>
                <a:latin typeface="微软雅黑" panose="020B0503020204020204" pitchFamily="34" charset="-122"/>
                <a:ea typeface="微软雅黑" panose="020B0503020204020204" pitchFamily="34" charset="-122"/>
              </a:rPr>
              <a:t>函数</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7" grpId="0" bldLvl="0" animBg="1"/>
      <p:bldP spid="19" grpId="0" bldLvl="0" animBg="1"/>
      <p:bldP spid="20" grpId="0" bldLvl="0" animBg="1"/>
      <p:bldP spid="4" grpId="0"/>
      <p:bldP spid="11" grpId="0"/>
      <p:bldP spid="2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a:spLocks noChangeArrowheads="1"/>
          </p:cNvSpPr>
          <p:nvPr/>
        </p:nvSpPr>
        <p:spPr bwMode="auto">
          <a:xfrm>
            <a:off x="5854700" y="3106420"/>
            <a:ext cx="5708650"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3600" b="1" dirty="0">
                <a:solidFill>
                  <a:srgbClr val="0078BF"/>
                </a:solidFill>
                <a:latin typeface="微软雅黑" panose="020B0503020204020204" pitchFamily="34" charset="-122"/>
                <a:sym typeface="+mn-ea"/>
              </a:rPr>
              <a:t>前端交互设计</a:t>
            </a:r>
            <a:endParaRPr lang="zh-CN" altLang="en-US" sz="3600" b="1" dirty="0">
              <a:solidFill>
                <a:srgbClr val="0078BF"/>
              </a:solidFill>
              <a:latin typeface="微软雅黑" panose="020B0503020204020204" pitchFamily="34" charset="-122"/>
            </a:endParaRPr>
          </a:p>
        </p:txBody>
      </p:sp>
      <p:grpSp>
        <p:nvGrpSpPr>
          <p:cNvPr id="10" name="组合 9"/>
          <p:cNvGrpSpPr/>
          <p:nvPr/>
        </p:nvGrpSpPr>
        <p:grpSpPr>
          <a:xfrm>
            <a:off x="0" y="2232025"/>
            <a:ext cx="5619750" cy="2582863"/>
            <a:chOff x="0" y="2232025"/>
            <a:chExt cx="5619750" cy="2582863"/>
          </a:xfrm>
        </p:grpSpPr>
        <p:sp>
          <p:nvSpPr>
            <p:cNvPr id="2" name="矩形 1"/>
            <p:cNvSpPr/>
            <p:nvPr/>
          </p:nvSpPr>
          <p:spPr>
            <a:xfrm>
              <a:off x="0" y="2540000"/>
              <a:ext cx="5619750" cy="1965325"/>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grpSp>
          <p:nvGrpSpPr>
            <p:cNvPr id="5" name="组合 5"/>
            <p:cNvGrpSpPr/>
            <p:nvPr/>
          </p:nvGrpSpPr>
          <p:grpSpPr bwMode="auto">
            <a:xfrm>
              <a:off x="1519238" y="2232025"/>
              <a:ext cx="2581275" cy="2582863"/>
              <a:chOff x="1131485" y="2234042"/>
              <a:chExt cx="1607262" cy="1607262"/>
            </a:xfrm>
          </p:grpSpPr>
          <p:sp>
            <p:nvSpPr>
              <p:cNvPr id="6" name="椭圆 5"/>
              <p:cNvSpPr/>
              <p:nvPr/>
            </p:nvSpPr>
            <p:spPr>
              <a:xfrm>
                <a:off x="1131485" y="2234042"/>
                <a:ext cx="1607262" cy="1607262"/>
              </a:xfrm>
              <a:prstGeom prst="ellipse">
                <a:avLst/>
              </a:prstGeom>
              <a:solidFill>
                <a:srgbClr val="0078BF"/>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7" name="椭圆 6"/>
              <p:cNvSpPr/>
              <p:nvPr/>
            </p:nvSpPr>
            <p:spPr>
              <a:xfrm>
                <a:off x="1241206" y="2343696"/>
                <a:ext cx="1387820" cy="1387955"/>
              </a:xfrm>
              <a:prstGeom prst="ellipse">
                <a:avLst/>
              </a:prstGeom>
              <a:solidFill>
                <a:schemeClr val="bg1"/>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grpSp>
      </p:grpSp>
      <p:pic>
        <p:nvPicPr>
          <p:cNvPr id="16" name="图片 15" descr="3643631"/>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526030" y="2717800"/>
            <a:ext cx="567690" cy="1609090"/>
          </a:xfrm>
          <a:prstGeom prst="rect">
            <a:avLst/>
          </a:prstGeom>
        </p:spPr>
      </p:pic>
      <p:pic>
        <p:nvPicPr>
          <p:cNvPr id="9" name="图片 8" descr="资源 1"/>
          <p:cNvPicPr>
            <a:picLocks noChangeAspect="1"/>
          </p:cNvPicPr>
          <p:nvPr/>
        </p:nvPicPr>
        <p:blipFill>
          <a:blip r:embed="rId3"/>
          <a:srcRect r="43739"/>
          <a:stretch>
            <a:fillRect/>
          </a:stretch>
        </p:blipFill>
        <p:spPr>
          <a:xfrm>
            <a:off x="585470" y="443865"/>
            <a:ext cx="2967355" cy="9366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22"/>
          <p:cNvSpPr txBox="1">
            <a:spLocks noChangeArrowheads="1"/>
          </p:cNvSpPr>
          <p:nvPr/>
        </p:nvSpPr>
        <p:spPr bwMode="auto">
          <a:xfrm>
            <a:off x="868363" y="206375"/>
            <a:ext cx="4541837"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dirty="0">
                <a:solidFill>
                  <a:srgbClr val="0078BF"/>
                </a:solidFill>
                <a:latin typeface="微软雅黑" panose="020B0503020204020204" pitchFamily="34" charset="-122"/>
                <a:sym typeface="+mn-ea"/>
              </a:rPr>
              <a:t>前端交互设计</a:t>
            </a:r>
            <a:endParaRPr kumimoji="0" lang="zh-CN" altLang="en-US" sz="2800" b="1" i="0" u="none" strike="noStrike" kern="0" cap="none" spc="0" normalizeH="0" baseline="0" noProof="0" dirty="0">
              <a:ln>
                <a:noFill/>
              </a:ln>
              <a:solidFill>
                <a:srgbClr val="0078BF"/>
              </a:solidFill>
              <a:effectLst/>
              <a:uLnTx/>
              <a:uFillTx/>
              <a:latin typeface="微软雅黑" panose="020B0503020204020204" pitchFamily="34" charset="-122"/>
            </a:endParaRPr>
          </a:p>
        </p:txBody>
      </p:sp>
      <p:cxnSp>
        <p:nvCxnSpPr>
          <p:cNvPr id="36" name="直接连接符 35"/>
          <p:cNvCxnSpPr/>
          <p:nvPr/>
        </p:nvCxnSpPr>
        <p:spPr>
          <a:xfrm>
            <a:off x="0" y="810419"/>
            <a:ext cx="11176000" cy="0"/>
          </a:xfrm>
          <a:prstGeom prst="line">
            <a:avLst/>
          </a:prstGeom>
          <a:noFill/>
          <a:ln w="25400" cap="flat" cmpd="sng" algn="ctr">
            <a:gradFill>
              <a:gsLst>
                <a:gs pos="0">
                  <a:srgbClr val="0078BF"/>
                </a:gs>
                <a:gs pos="100000">
                  <a:srgbClr val="7DB1CD">
                    <a:alpha val="0"/>
                  </a:srgbClr>
                </a:gs>
              </a:gsLst>
              <a:lin ang="0" scaled="0"/>
            </a:gradFill>
            <a:prstDash val="solid"/>
            <a:miter lim="800000"/>
          </a:ln>
          <a:effectLst/>
        </p:spPr>
      </p:cxnSp>
      <p:sp>
        <p:nvSpPr>
          <p:cNvPr id="37" name="矩形 36"/>
          <p:cNvSpPr/>
          <p:nvPr/>
        </p:nvSpPr>
        <p:spPr>
          <a:xfrm>
            <a:off x="0" y="6724650"/>
            <a:ext cx="12192000" cy="133350"/>
          </a:xfrm>
          <a:prstGeom prst="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31" name="组合 18"/>
          <p:cNvGrpSpPr/>
          <p:nvPr/>
        </p:nvGrpSpPr>
        <p:grpSpPr bwMode="auto">
          <a:xfrm rot="0">
            <a:off x="228600" y="126365"/>
            <a:ext cx="640080" cy="638175"/>
            <a:chOff x="1131485" y="2234042"/>
            <a:chExt cx="1607262" cy="1607262"/>
          </a:xfrm>
        </p:grpSpPr>
        <p:sp>
          <p:nvSpPr>
            <p:cNvPr id="32" name="椭圆 31"/>
            <p:cNvSpPr/>
            <p:nvPr/>
          </p:nvSpPr>
          <p:spPr>
            <a:xfrm>
              <a:off x="1131485" y="2234042"/>
              <a:ext cx="1607262" cy="1607262"/>
            </a:xfrm>
            <a:prstGeom prst="ellipse">
              <a:avLst/>
            </a:prstGeom>
            <a:solidFill>
              <a:srgbClr val="0078B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3" name="椭圆 32"/>
            <p:cNvSpPr/>
            <p:nvPr/>
          </p:nvSpPr>
          <p:spPr>
            <a:xfrm>
              <a:off x="1239169" y="2341991"/>
              <a:ext cx="1391895" cy="1391361"/>
            </a:xfrm>
            <a:prstGeom prst="ellipse">
              <a:avLst/>
            </a:prstGeom>
            <a:solidFill>
              <a:sysClr val="window" lastClr="FFFFF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pic>
        <p:nvPicPr>
          <p:cNvPr id="29" name="图片 28" descr="3643631"/>
          <p:cNvPicPr>
            <a:picLocks noChangeAspect="1"/>
          </p:cNvPicPr>
          <p:nvPr/>
        </p:nvPicPr>
        <p:blipFill>
          <a:blip r:embed="rId1"/>
          <a:stretch>
            <a:fillRect/>
          </a:stretch>
        </p:blipFill>
        <p:spPr>
          <a:xfrm>
            <a:off x="472440" y="228600"/>
            <a:ext cx="152400" cy="433705"/>
          </a:xfrm>
          <a:prstGeom prst="rect">
            <a:avLst/>
          </a:prstGeom>
        </p:spPr>
      </p:pic>
      <p:pic>
        <p:nvPicPr>
          <p:cNvPr id="30" name="图片 29" descr="资源 1"/>
          <p:cNvPicPr>
            <a:picLocks noChangeAspect="1"/>
          </p:cNvPicPr>
          <p:nvPr/>
        </p:nvPicPr>
        <p:blipFill>
          <a:blip r:embed="rId2"/>
          <a:srcRect r="43523"/>
          <a:stretch>
            <a:fillRect/>
          </a:stretch>
        </p:blipFill>
        <p:spPr>
          <a:xfrm>
            <a:off x="9747885" y="168910"/>
            <a:ext cx="2141220" cy="673100"/>
          </a:xfrm>
          <a:prstGeom prst="rect">
            <a:avLst/>
          </a:prstGeom>
        </p:spPr>
      </p:pic>
      <p:grpSp>
        <p:nvGrpSpPr>
          <p:cNvPr id="46" name="组合 45"/>
          <p:cNvGrpSpPr/>
          <p:nvPr/>
        </p:nvGrpSpPr>
        <p:grpSpPr>
          <a:xfrm>
            <a:off x="456565" y="1289050"/>
            <a:ext cx="4110355" cy="692150"/>
            <a:chOff x="452604" y="1289050"/>
            <a:chExt cx="3039745" cy="692150"/>
          </a:xfrm>
        </p:grpSpPr>
        <p:sp>
          <p:nvSpPr>
            <p:cNvPr id="5" name="圆角矩形 15"/>
            <p:cNvSpPr/>
            <p:nvPr/>
          </p:nvSpPr>
          <p:spPr>
            <a:xfrm>
              <a:off x="725488" y="1289050"/>
              <a:ext cx="2438400" cy="692150"/>
            </a:xfrm>
            <a:prstGeom prst="round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6" name="文本框 16"/>
            <p:cNvSpPr txBox="1">
              <a:spLocks noChangeArrowheads="1"/>
            </p:cNvSpPr>
            <p:nvPr/>
          </p:nvSpPr>
          <p:spPr bwMode="auto">
            <a:xfrm>
              <a:off x="452604" y="1404938"/>
              <a:ext cx="303974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r>
                <a:rPr kumimoji="0" lang="en-US" altLang="zh-CN" sz="2400" b="1" i="0" u="none" strike="noStrike" kern="0" cap="none" spc="0" normalizeH="0" baseline="0" noProof="0" dirty="0">
                  <a:ln>
                    <a:noFill/>
                  </a:ln>
                  <a:solidFill>
                    <a:prstClr val="white"/>
                  </a:solidFill>
                  <a:effectLst/>
                  <a:uLnTx/>
                  <a:uFillTx/>
                  <a:latin typeface="微软雅黑" panose="020B0503020204020204" pitchFamily="34" charset="-122"/>
                </a:rPr>
                <a:t>tkinter</a:t>
              </a:r>
              <a:r>
                <a:rPr kumimoji="0" lang="zh-CN" altLang="en-US" sz="2400" b="1" i="0" u="none" strike="noStrike" kern="0" cap="none" spc="0" normalizeH="0" baseline="0" noProof="0" dirty="0">
                  <a:ln>
                    <a:noFill/>
                  </a:ln>
                  <a:solidFill>
                    <a:prstClr val="white"/>
                  </a:solidFill>
                  <a:effectLst/>
                  <a:uLnTx/>
                  <a:uFillTx/>
                  <a:latin typeface="微软雅黑" panose="020B0503020204020204" pitchFamily="34" charset="-122"/>
                </a:rPr>
                <a:t>实现交互</a:t>
              </a:r>
              <a:r>
                <a:rPr kumimoji="0" lang="zh-CN" altLang="en-US" sz="2400" b="1" i="0" u="none" strike="noStrike" kern="0" cap="none" spc="0" normalizeH="0" baseline="0" noProof="0" dirty="0">
                  <a:ln>
                    <a:noFill/>
                  </a:ln>
                  <a:solidFill>
                    <a:prstClr val="white"/>
                  </a:solidFill>
                  <a:effectLst/>
                  <a:uLnTx/>
                  <a:uFillTx/>
                  <a:latin typeface="微软雅黑" panose="020B0503020204020204" pitchFamily="34" charset="-122"/>
                </a:rPr>
                <a:t>设计</a:t>
              </a:r>
              <a:endParaRPr kumimoji="0" lang="zh-CN" altLang="en-US" sz="2400" b="1" i="0" u="none" strike="noStrike" kern="0" cap="none" spc="0" normalizeH="0" baseline="0" noProof="0" dirty="0">
                <a:ln>
                  <a:noFill/>
                </a:ln>
                <a:solidFill>
                  <a:prstClr val="white"/>
                </a:solidFill>
                <a:effectLst/>
                <a:uLnTx/>
                <a:uFillTx/>
                <a:latin typeface="微软雅黑" panose="020B0503020204020204" pitchFamily="34" charset="-122"/>
              </a:endParaRPr>
            </a:p>
          </p:txBody>
        </p:sp>
      </p:grpSp>
      <p:pic>
        <p:nvPicPr>
          <p:cNvPr id="7" name="图片 6"/>
          <p:cNvPicPr>
            <a:picLocks noChangeAspect="1"/>
          </p:cNvPicPr>
          <p:nvPr/>
        </p:nvPicPr>
        <p:blipFill>
          <a:blip r:embed="rId3"/>
          <a:stretch>
            <a:fillRect/>
          </a:stretch>
        </p:blipFill>
        <p:spPr>
          <a:xfrm>
            <a:off x="5514975" y="1198880"/>
            <a:ext cx="5661025" cy="4907915"/>
          </a:xfrm>
          <a:prstGeom prst="rect">
            <a:avLst/>
          </a:prstGeom>
        </p:spPr>
      </p:pic>
      <p:sp>
        <p:nvSpPr>
          <p:cNvPr id="12" name="文本框 13"/>
          <p:cNvSpPr txBox="1">
            <a:spLocks noChangeArrowheads="1"/>
          </p:cNvSpPr>
          <p:nvPr/>
        </p:nvSpPr>
        <p:spPr bwMode="auto">
          <a:xfrm>
            <a:off x="725805" y="2757170"/>
            <a:ext cx="35242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indent="0" algn="l">
              <a:spcBef>
                <a:spcPct val="0"/>
              </a:spcBef>
              <a:spcAft>
                <a:spcPct val="0"/>
              </a:spcAft>
              <a:buNone/>
              <a:defRPr/>
            </a:pPr>
            <a:r>
              <a:rPr lang="zh-CN" altLang="en-US" sz="1800">
                <a:solidFill>
                  <a:schemeClr val="tx1"/>
                </a:solidFill>
                <a:latin typeface="微软雅黑" panose="020B0503020204020204" pitchFamily="34" charset="-122"/>
                <a:sym typeface="+mn-ea"/>
              </a:rPr>
              <a:t>可选择图片、视频</a:t>
            </a:r>
            <a:r>
              <a:rPr lang="zh-CN" altLang="en-US" sz="1800">
                <a:solidFill>
                  <a:schemeClr val="tx1"/>
                </a:solidFill>
                <a:latin typeface="微软雅黑" panose="020B0503020204020204" pitchFamily="34" charset="-122"/>
                <a:sym typeface="+mn-ea"/>
              </a:rPr>
              <a:t>输入</a:t>
            </a:r>
            <a:endParaRPr lang="zh-CN" altLang="en-US" sz="1800">
              <a:solidFill>
                <a:schemeClr val="tx1"/>
              </a:solidFill>
              <a:latin typeface="微软雅黑" panose="020B0503020204020204" pitchFamily="34" charset="-122"/>
              <a:sym typeface="+mn-ea"/>
            </a:endParaRPr>
          </a:p>
        </p:txBody>
      </p:sp>
      <p:sp>
        <p:nvSpPr>
          <p:cNvPr id="13" name="文本框 12"/>
          <p:cNvSpPr txBox="1"/>
          <p:nvPr/>
        </p:nvSpPr>
        <p:spPr>
          <a:xfrm>
            <a:off x="399891" y="2296478"/>
            <a:ext cx="1706880" cy="460375"/>
          </a:xfrm>
          <a:prstGeom prst="rect">
            <a:avLst/>
          </a:prstGeom>
          <a:noFill/>
        </p:spPr>
        <p:txBody>
          <a:bodyPr wrap="none">
            <a:spAutoFit/>
          </a:bodyPr>
          <a:lstStyle/>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输入源</a:t>
            </a:r>
            <a:r>
              <a:rPr lang="zh-CN" altLang="en-US" sz="2400" b="1" noProof="1">
                <a:solidFill>
                  <a:srgbClr val="0078BF"/>
                </a:solidFill>
                <a:latin typeface="微软雅黑" panose="020B0503020204020204" pitchFamily="34" charset="-122"/>
                <a:ea typeface="微软雅黑" panose="020B0503020204020204" pitchFamily="34" charset="-122"/>
              </a:rPr>
              <a:t>选择</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sp>
        <p:nvSpPr>
          <p:cNvPr id="34" name="文本框 13"/>
          <p:cNvSpPr txBox="1">
            <a:spLocks noChangeArrowheads="1"/>
          </p:cNvSpPr>
          <p:nvPr/>
        </p:nvSpPr>
        <p:spPr bwMode="auto">
          <a:xfrm>
            <a:off x="725805" y="3917315"/>
            <a:ext cx="3524250" cy="1337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indent="0" algn="l">
              <a:lnSpc>
                <a:spcPct val="150000"/>
              </a:lnSpc>
              <a:spcBef>
                <a:spcPct val="0"/>
              </a:spcBef>
              <a:spcAft>
                <a:spcPct val="0"/>
              </a:spcAft>
              <a:buNone/>
              <a:defRPr/>
            </a:pPr>
            <a:r>
              <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rPr>
              <a:t>1. </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可设定输出图片的保存</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路径</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150000"/>
              </a:lnSpc>
              <a:spcBef>
                <a:spcPct val="0"/>
              </a:spcBef>
              <a:spcAft>
                <a:spcPct val="0"/>
              </a:spcAft>
              <a:buNone/>
              <a:defRPr/>
            </a:pPr>
            <a:r>
              <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rPr>
              <a:t>2. </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当输入为视频时可设定截取的</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时间间隔</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p:txBody>
      </p:sp>
      <p:sp>
        <p:nvSpPr>
          <p:cNvPr id="38" name="文本框 37"/>
          <p:cNvSpPr txBox="1"/>
          <p:nvPr/>
        </p:nvSpPr>
        <p:spPr>
          <a:xfrm>
            <a:off x="552291" y="3456623"/>
            <a:ext cx="1402080" cy="460375"/>
          </a:xfrm>
          <a:prstGeom prst="rect">
            <a:avLst/>
          </a:prstGeom>
          <a:noFill/>
        </p:spPr>
        <p:txBody>
          <a:bodyPr wrap="none">
            <a:spAutoFit/>
          </a:bodyPr>
          <a:lstStyle/>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参数</a:t>
            </a:r>
            <a:r>
              <a:rPr lang="zh-CN" altLang="en-US" sz="2400" b="1" noProof="1">
                <a:solidFill>
                  <a:srgbClr val="0078BF"/>
                </a:solidFill>
                <a:latin typeface="微软雅黑" panose="020B0503020204020204" pitchFamily="34" charset="-122"/>
                <a:ea typeface="微软雅黑" panose="020B0503020204020204" pitchFamily="34" charset="-122"/>
              </a:rPr>
              <a:t>设置</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5" grpId="0"/>
      <p:bldP spid="37" grpId="0" bldLvl="0" animBg="1"/>
      <p:bldP spid="12" grpId="0"/>
      <p:bldP spid="13" grpId="0"/>
      <p:bldP spid="34" grpId="0"/>
      <p:bldP spid="3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a:spLocks noChangeArrowheads="1"/>
          </p:cNvSpPr>
          <p:nvPr/>
        </p:nvSpPr>
        <p:spPr bwMode="auto">
          <a:xfrm>
            <a:off x="5854700" y="3106420"/>
            <a:ext cx="5708650"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3600" b="1">
                <a:solidFill>
                  <a:srgbClr val="0078BF"/>
                </a:solidFill>
                <a:latin typeface="微软雅黑" panose="020B0503020204020204" pitchFamily="34" charset="-122"/>
                <a:sym typeface="+mn-ea"/>
              </a:rPr>
              <a:t>核心痛点优化</a:t>
            </a:r>
            <a:endParaRPr lang="zh-CN" altLang="en-US" sz="3600" b="1" dirty="0">
              <a:solidFill>
                <a:srgbClr val="0078BF"/>
              </a:solidFill>
              <a:latin typeface="微软雅黑" panose="020B0503020204020204" pitchFamily="34" charset="-122"/>
            </a:endParaRPr>
          </a:p>
        </p:txBody>
      </p:sp>
      <p:grpSp>
        <p:nvGrpSpPr>
          <p:cNvPr id="10" name="组合 9"/>
          <p:cNvGrpSpPr/>
          <p:nvPr/>
        </p:nvGrpSpPr>
        <p:grpSpPr>
          <a:xfrm>
            <a:off x="0" y="2232025"/>
            <a:ext cx="5619750" cy="2582863"/>
            <a:chOff x="0" y="2232025"/>
            <a:chExt cx="5619750" cy="2582863"/>
          </a:xfrm>
        </p:grpSpPr>
        <p:sp>
          <p:nvSpPr>
            <p:cNvPr id="2" name="矩形 1"/>
            <p:cNvSpPr/>
            <p:nvPr/>
          </p:nvSpPr>
          <p:spPr>
            <a:xfrm>
              <a:off x="0" y="2540000"/>
              <a:ext cx="5619750" cy="1965325"/>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grpSp>
          <p:nvGrpSpPr>
            <p:cNvPr id="5" name="组合 5"/>
            <p:cNvGrpSpPr/>
            <p:nvPr/>
          </p:nvGrpSpPr>
          <p:grpSpPr bwMode="auto">
            <a:xfrm>
              <a:off x="1519238" y="2232025"/>
              <a:ext cx="2581275" cy="2582863"/>
              <a:chOff x="1131485" y="2234042"/>
              <a:chExt cx="1607262" cy="1607262"/>
            </a:xfrm>
          </p:grpSpPr>
          <p:sp>
            <p:nvSpPr>
              <p:cNvPr id="6" name="椭圆 5"/>
              <p:cNvSpPr/>
              <p:nvPr/>
            </p:nvSpPr>
            <p:spPr>
              <a:xfrm>
                <a:off x="1131485" y="2234042"/>
                <a:ext cx="1607262" cy="1607262"/>
              </a:xfrm>
              <a:prstGeom prst="ellipse">
                <a:avLst/>
              </a:prstGeom>
              <a:solidFill>
                <a:srgbClr val="0078BF"/>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7" name="椭圆 6"/>
              <p:cNvSpPr/>
              <p:nvPr/>
            </p:nvSpPr>
            <p:spPr>
              <a:xfrm>
                <a:off x="1241206" y="2343696"/>
                <a:ext cx="1387820" cy="1387955"/>
              </a:xfrm>
              <a:prstGeom prst="ellipse">
                <a:avLst/>
              </a:prstGeom>
              <a:solidFill>
                <a:schemeClr val="bg1"/>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grpSp>
      </p:grpSp>
      <p:pic>
        <p:nvPicPr>
          <p:cNvPr id="22" name="图片 21" descr="3642413"/>
          <p:cNvPicPr>
            <a:picLocks noChangeAspect="1"/>
          </p:cNvPicPr>
          <p:nvPr/>
        </p:nvPicPr>
        <p:blipFill>
          <a:blip r:embed="rId1"/>
          <a:stretch>
            <a:fillRect/>
          </a:stretch>
        </p:blipFill>
        <p:spPr>
          <a:xfrm>
            <a:off x="2134235" y="2752725"/>
            <a:ext cx="1352550" cy="1352550"/>
          </a:xfrm>
          <a:prstGeom prst="rect">
            <a:avLst/>
          </a:prstGeom>
        </p:spPr>
      </p:pic>
      <p:pic>
        <p:nvPicPr>
          <p:cNvPr id="9" name="图片 8" descr="资源 1"/>
          <p:cNvPicPr>
            <a:picLocks noChangeAspect="1"/>
          </p:cNvPicPr>
          <p:nvPr/>
        </p:nvPicPr>
        <p:blipFill>
          <a:blip r:embed="rId2"/>
          <a:srcRect r="43739"/>
          <a:stretch>
            <a:fillRect/>
          </a:stretch>
        </p:blipFill>
        <p:spPr>
          <a:xfrm>
            <a:off x="585470" y="443865"/>
            <a:ext cx="2967355" cy="9366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22"/>
          <p:cNvSpPr txBox="1">
            <a:spLocks noChangeArrowheads="1"/>
          </p:cNvSpPr>
          <p:nvPr/>
        </p:nvSpPr>
        <p:spPr bwMode="auto">
          <a:xfrm>
            <a:off x="868363" y="149225"/>
            <a:ext cx="4541837"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a:solidFill>
                  <a:srgbClr val="0078BF"/>
                </a:solidFill>
                <a:latin typeface="微软雅黑" panose="020B0503020204020204" pitchFamily="34" charset="-122"/>
                <a:sym typeface="+mn-ea"/>
              </a:rPr>
              <a:t>核心痛点优化</a:t>
            </a:r>
            <a:endParaRPr kumimoji="0" lang="zh-CN" altLang="en-US" sz="2800" b="1" i="0" u="none" strike="noStrike" kern="0" cap="none" spc="0" normalizeH="0" baseline="0" noProof="0" dirty="0">
              <a:ln>
                <a:noFill/>
              </a:ln>
              <a:solidFill>
                <a:srgbClr val="0078BF"/>
              </a:solidFill>
              <a:effectLst/>
              <a:uLnTx/>
              <a:uFillTx/>
              <a:latin typeface="微软雅黑" panose="020B0503020204020204" pitchFamily="34" charset="-122"/>
            </a:endParaRPr>
          </a:p>
        </p:txBody>
      </p:sp>
      <p:cxnSp>
        <p:nvCxnSpPr>
          <p:cNvPr id="36" name="直接连接符 35"/>
          <p:cNvCxnSpPr/>
          <p:nvPr/>
        </p:nvCxnSpPr>
        <p:spPr>
          <a:xfrm>
            <a:off x="0" y="810419"/>
            <a:ext cx="11176000" cy="0"/>
          </a:xfrm>
          <a:prstGeom prst="line">
            <a:avLst/>
          </a:prstGeom>
          <a:noFill/>
          <a:ln w="25400" cap="flat" cmpd="sng" algn="ctr">
            <a:gradFill>
              <a:gsLst>
                <a:gs pos="0">
                  <a:srgbClr val="0078BF"/>
                </a:gs>
                <a:gs pos="100000">
                  <a:srgbClr val="7DB1CD">
                    <a:alpha val="0"/>
                  </a:srgbClr>
                </a:gs>
              </a:gsLst>
              <a:lin ang="0" scaled="0"/>
            </a:gradFill>
            <a:prstDash val="solid"/>
            <a:miter lim="800000"/>
          </a:ln>
          <a:effectLst/>
        </p:spPr>
      </p:cxnSp>
      <p:sp>
        <p:nvSpPr>
          <p:cNvPr id="37" name="矩形 36"/>
          <p:cNvSpPr/>
          <p:nvPr/>
        </p:nvSpPr>
        <p:spPr>
          <a:xfrm>
            <a:off x="0" y="6724650"/>
            <a:ext cx="12192000" cy="133350"/>
          </a:xfrm>
          <a:prstGeom prst="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31" name="组合 18"/>
          <p:cNvGrpSpPr/>
          <p:nvPr/>
        </p:nvGrpSpPr>
        <p:grpSpPr bwMode="auto">
          <a:xfrm rot="0">
            <a:off x="228600" y="126365"/>
            <a:ext cx="640080" cy="638175"/>
            <a:chOff x="1131485" y="2234042"/>
            <a:chExt cx="1607262" cy="1607262"/>
          </a:xfrm>
        </p:grpSpPr>
        <p:sp>
          <p:nvSpPr>
            <p:cNvPr id="32" name="椭圆 31"/>
            <p:cNvSpPr/>
            <p:nvPr/>
          </p:nvSpPr>
          <p:spPr>
            <a:xfrm>
              <a:off x="1131485" y="2234042"/>
              <a:ext cx="1607262" cy="1607262"/>
            </a:xfrm>
            <a:prstGeom prst="ellipse">
              <a:avLst/>
            </a:prstGeom>
            <a:solidFill>
              <a:srgbClr val="0078B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3" name="椭圆 32"/>
            <p:cNvSpPr/>
            <p:nvPr/>
          </p:nvSpPr>
          <p:spPr>
            <a:xfrm>
              <a:off x="1239169" y="2341991"/>
              <a:ext cx="1391895" cy="1391361"/>
            </a:xfrm>
            <a:prstGeom prst="ellipse">
              <a:avLst/>
            </a:prstGeom>
            <a:solidFill>
              <a:sysClr val="window" lastClr="FFFFF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pic>
        <p:nvPicPr>
          <p:cNvPr id="5" name="图片 4" descr="3642413"/>
          <p:cNvPicPr>
            <a:picLocks noChangeAspect="1"/>
          </p:cNvPicPr>
          <p:nvPr/>
        </p:nvPicPr>
        <p:blipFill>
          <a:blip r:embed="rId1"/>
          <a:stretch>
            <a:fillRect/>
          </a:stretch>
        </p:blipFill>
        <p:spPr>
          <a:xfrm>
            <a:off x="348615" y="245110"/>
            <a:ext cx="401320" cy="401320"/>
          </a:xfrm>
          <a:prstGeom prst="rect">
            <a:avLst/>
          </a:prstGeom>
        </p:spPr>
      </p:pic>
      <p:sp>
        <p:nvSpPr>
          <p:cNvPr id="11" name="任意多边形 9"/>
          <p:cNvSpPr/>
          <p:nvPr/>
        </p:nvSpPr>
        <p:spPr>
          <a:xfrm>
            <a:off x="1168400" y="3368675"/>
            <a:ext cx="2836863" cy="935038"/>
          </a:xfrm>
          <a:custGeom>
            <a:avLst/>
            <a:gdLst>
              <a:gd name="connsiteX0" fmla="*/ 0 w 2837889"/>
              <a:gd name="connsiteY0" fmla="*/ 0 h 935213"/>
              <a:gd name="connsiteX1" fmla="*/ 2837889 w 2837889"/>
              <a:gd name="connsiteY1" fmla="*/ 0 h 935213"/>
              <a:gd name="connsiteX2" fmla="*/ 2837889 w 2837889"/>
              <a:gd name="connsiteY2" fmla="*/ 935213 h 935213"/>
              <a:gd name="connsiteX3" fmla="*/ 0 w 2837889"/>
              <a:gd name="connsiteY3" fmla="*/ 935213 h 935213"/>
              <a:gd name="connsiteX4" fmla="*/ 0 w 2837889"/>
              <a:gd name="connsiteY4" fmla="*/ 0 h 935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7889" h="935213">
                <a:moveTo>
                  <a:pt x="0" y="0"/>
                </a:moveTo>
                <a:lnTo>
                  <a:pt x="2837889" y="0"/>
                </a:lnTo>
                <a:lnTo>
                  <a:pt x="2837889" y="935213"/>
                </a:lnTo>
                <a:lnTo>
                  <a:pt x="0" y="935213"/>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25400" tIns="25400" rIns="25400" bIns="25400" spcCol="1270" anchor="ctr"/>
          <a:p>
            <a:pPr algn="ctr" defTabSz="889000" eaLnBrk="1" fontAlgn="auto" hangingPunct="1">
              <a:lnSpc>
                <a:spcPct val="90000"/>
              </a:lnSpc>
              <a:spcAft>
                <a:spcPct val="35000"/>
              </a:spcAft>
              <a:defRPr/>
            </a:pPr>
            <a:r>
              <a:rPr lang="zh-CN" altLang="en-US" sz="2800" b="1" noProof="1">
                <a:solidFill>
                  <a:schemeClr val="bg1">
                    <a:lumMod val="50000"/>
                  </a:schemeClr>
                </a:solidFill>
                <a:latin typeface="微软雅黑" panose="020B0503020204020204" pitchFamily="34" charset="-122"/>
                <a:ea typeface="微软雅黑" panose="020B0503020204020204" pitchFamily="34" charset="-122"/>
                <a:cs typeface="+mn-ea"/>
                <a:sym typeface="+mn-lt"/>
              </a:rPr>
              <a:t>修复黑边、变形等问题</a:t>
            </a:r>
            <a:endParaRPr lang="zh-CN" altLang="en-US" sz="2800" b="1" noProof="1">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12" name="椭圆 11"/>
          <p:cNvSpPr/>
          <p:nvPr/>
        </p:nvSpPr>
        <p:spPr>
          <a:xfrm>
            <a:off x="1165225" y="3008313"/>
            <a:ext cx="225425" cy="225425"/>
          </a:xfrm>
          <a:prstGeom prst="ellipse">
            <a:avLst/>
          </a:prstGeom>
          <a:solidFill>
            <a:srgbClr val="0078BF"/>
          </a:solidFill>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3" name="椭圆 12"/>
          <p:cNvSpPr/>
          <p:nvPr/>
        </p:nvSpPr>
        <p:spPr>
          <a:xfrm>
            <a:off x="1322388" y="2692400"/>
            <a:ext cx="225425" cy="225425"/>
          </a:xfrm>
          <a:prstGeom prst="ellipse">
            <a:avLst/>
          </a:prstGeom>
          <a:solidFill>
            <a:srgbClr val="0078BF"/>
          </a:solidFill>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6" name="椭圆 5"/>
          <p:cNvSpPr/>
          <p:nvPr/>
        </p:nvSpPr>
        <p:spPr>
          <a:xfrm>
            <a:off x="1701800" y="2755900"/>
            <a:ext cx="355600" cy="354013"/>
          </a:xfrm>
          <a:prstGeom prst="ellipse">
            <a:avLst/>
          </a:prstGeom>
          <a:solidFill>
            <a:srgbClr val="0078BF"/>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7" name="椭圆 6"/>
          <p:cNvSpPr/>
          <p:nvPr/>
        </p:nvSpPr>
        <p:spPr>
          <a:xfrm>
            <a:off x="2017713" y="2408238"/>
            <a:ext cx="225425" cy="225425"/>
          </a:xfrm>
          <a:prstGeom prst="ellipse">
            <a:avLst/>
          </a:prstGeom>
          <a:solidFill>
            <a:srgbClr val="0078BF"/>
          </a:solidFill>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8" name="椭圆 7"/>
          <p:cNvSpPr/>
          <p:nvPr/>
        </p:nvSpPr>
        <p:spPr>
          <a:xfrm>
            <a:off x="2428875" y="2281238"/>
            <a:ext cx="225425" cy="225425"/>
          </a:xfrm>
          <a:prstGeom prst="ellipse">
            <a:avLst/>
          </a:prstGeom>
          <a:solidFill>
            <a:srgbClr val="0078BF"/>
          </a:solidFill>
          <a:ln>
            <a:noFill/>
          </a:ln>
        </p:spPr>
        <p:style>
          <a:lnRef idx="2">
            <a:scrgbClr r="0" g="0" b="0"/>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sp>
      <p:sp>
        <p:nvSpPr>
          <p:cNvPr id="9" name="椭圆 8"/>
          <p:cNvSpPr/>
          <p:nvPr/>
        </p:nvSpPr>
        <p:spPr>
          <a:xfrm>
            <a:off x="2935288" y="2503488"/>
            <a:ext cx="225425" cy="225425"/>
          </a:xfrm>
          <a:prstGeom prst="ellipse">
            <a:avLst/>
          </a:prstGeom>
          <a:solidFill>
            <a:srgbClr val="0078BF"/>
          </a:solidFill>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0" name="椭圆 9"/>
          <p:cNvSpPr/>
          <p:nvPr/>
        </p:nvSpPr>
        <p:spPr>
          <a:xfrm>
            <a:off x="3251200" y="2660650"/>
            <a:ext cx="354013" cy="355600"/>
          </a:xfrm>
          <a:prstGeom prst="ellipse">
            <a:avLst/>
          </a:prstGeom>
          <a:solidFill>
            <a:srgbClr val="0078BF"/>
          </a:solidFill>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0" name="椭圆 29"/>
          <p:cNvSpPr/>
          <p:nvPr/>
        </p:nvSpPr>
        <p:spPr>
          <a:xfrm>
            <a:off x="3692525" y="3008313"/>
            <a:ext cx="227013" cy="225425"/>
          </a:xfrm>
          <a:prstGeom prst="ellipse">
            <a:avLst/>
          </a:prstGeom>
          <a:solidFill>
            <a:srgbClr val="0078BF"/>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34" name="椭圆 33"/>
          <p:cNvSpPr/>
          <p:nvPr/>
        </p:nvSpPr>
        <p:spPr>
          <a:xfrm>
            <a:off x="3883025" y="3355975"/>
            <a:ext cx="225425" cy="225425"/>
          </a:xfrm>
          <a:prstGeom prst="ellipse">
            <a:avLst/>
          </a:prstGeom>
          <a:solidFill>
            <a:srgbClr val="0078BF"/>
          </a:solidFill>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38" name="椭圆 37"/>
          <p:cNvSpPr/>
          <p:nvPr/>
        </p:nvSpPr>
        <p:spPr>
          <a:xfrm>
            <a:off x="2239963" y="2692400"/>
            <a:ext cx="579437" cy="581025"/>
          </a:xfrm>
          <a:prstGeom prst="ellipse">
            <a:avLst/>
          </a:prstGeom>
          <a:solidFill>
            <a:srgbClr val="0078BF"/>
          </a:solidFill>
          <a:ln>
            <a:noFill/>
          </a:ln>
        </p:spPr>
        <p:style>
          <a:lnRef idx="2">
            <a:scrgbClr r="0" g="0" b="0"/>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sp>
      <p:sp>
        <p:nvSpPr>
          <p:cNvPr id="39" name="椭圆 38"/>
          <p:cNvSpPr/>
          <p:nvPr/>
        </p:nvSpPr>
        <p:spPr>
          <a:xfrm>
            <a:off x="1006475" y="3894138"/>
            <a:ext cx="225425" cy="225425"/>
          </a:xfrm>
          <a:prstGeom prst="ellipse">
            <a:avLst/>
          </a:prstGeom>
          <a:solidFill>
            <a:srgbClr val="0078BF"/>
          </a:solidFill>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50" name="椭圆 49"/>
          <p:cNvSpPr/>
          <p:nvPr/>
        </p:nvSpPr>
        <p:spPr>
          <a:xfrm>
            <a:off x="1196975" y="4178300"/>
            <a:ext cx="354013" cy="354013"/>
          </a:xfrm>
          <a:prstGeom prst="ellipse">
            <a:avLst/>
          </a:prstGeom>
          <a:solidFill>
            <a:srgbClr val="0078BF"/>
          </a:solidFill>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51" name="椭圆 50"/>
          <p:cNvSpPr/>
          <p:nvPr/>
        </p:nvSpPr>
        <p:spPr>
          <a:xfrm>
            <a:off x="1670050" y="4430713"/>
            <a:ext cx="515938" cy="515937"/>
          </a:xfrm>
          <a:prstGeom prst="ellipse">
            <a:avLst/>
          </a:prstGeom>
          <a:solidFill>
            <a:srgbClr val="0078BF"/>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52" name="椭圆 51"/>
          <p:cNvSpPr/>
          <p:nvPr/>
        </p:nvSpPr>
        <p:spPr>
          <a:xfrm>
            <a:off x="2333625" y="4841875"/>
            <a:ext cx="227013" cy="225425"/>
          </a:xfrm>
          <a:prstGeom prst="ellipse">
            <a:avLst/>
          </a:prstGeom>
          <a:solidFill>
            <a:srgbClr val="0078BF"/>
          </a:solidFill>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53" name="椭圆 52"/>
          <p:cNvSpPr/>
          <p:nvPr/>
        </p:nvSpPr>
        <p:spPr>
          <a:xfrm>
            <a:off x="2460625" y="4430713"/>
            <a:ext cx="354013" cy="354012"/>
          </a:xfrm>
          <a:prstGeom prst="ellipse">
            <a:avLst/>
          </a:prstGeom>
          <a:solidFill>
            <a:srgbClr val="0078BF"/>
          </a:solidFill>
          <a:ln>
            <a:noFill/>
          </a:ln>
        </p:spPr>
        <p:style>
          <a:lnRef idx="2">
            <a:scrgbClr r="0" g="0" b="0"/>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sp>
      <p:sp>
        <p:nvSpPr>
          <p:cNvPr id="57" name="椭圆 56"/>
          <p:cNvSpPr/>
          <p:nvPr/>
        </p:nvSpPr>
        <p:spPr>
          <a:xfrm>
            <a:off x="2776538" y="4873625"/>
            <a:ext cx="225425" cy="225425"/>
          </a:xfrm>
          <a:prstGeom prst="ellipse">
            <a:avLst/>
          </a:prstGeom>
          <a:solidFill>
            <a:srgbClr val="0078BF"/>
          </a:solidFill>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58" name="椭圆 57"/>
          <p:cNvSpPr/>
          <p:nvPr/>
        </p:nvSpPr>
        <p:spPr>
          <a:xfrm>
            <a:off x="3060700" y="4367213"/>
            <a:ext cx="515938" cy="515937"/>
          </a:xfrm>
          <a:prstGeom prst="ellipse">
            <a:avLst/>
          </a:prstGeom>
          <a:solidFill>
            <a:srgbClr val="0078BF"/>
          </a:solidFill>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59" name="椭圆 58"/>
          <p:cNvSpPr/>
          <p:nvPr/>
        </p:nvSpPr>
        <p:spPr>
          <a:xfrm>
            <a:off x="3756025" y="4241800"/>
            <a:ext cx="355600" cy="354013"/>
          </a:xfrm>
          <a:prstGeom prst="ellipse">
            <a:avLst/>
          </a:prstGeom>
          <a:solidFill>
            <a:srgbClr val="0078BF"/>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0" name="燕尾形 28"/>
          <p:cNvSpPr/>
          <p:nvPr/>
        </p:nvSpPr>
        <p:spPr>
          <a:xfrm>
            <a:off x="4111625" y="2755900"/>
            <a:ext cx="1041400" cy="1987550"/>
          </a:xfrm>
          <a:prstGeom prst="chevron">
            <a:avLst>
              <a:gd name="adj" fmla="val 62310"/>
            </a:avLst>
          </a:prstGeom>
          <a:solidFill>
            <a:srgbClr val="0078BF"/>
          </a:solidFill>
          <a:ln>
            <a:noFill/>
          </a:ln>
        </p:spPr>
        <p:style>
          <a:lnRef idx="0">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61" name="任意多边形 29"/>
          <p:cNvSpPr/>
          <p:nvPr/>
        </p:nvSpPr>
        <p:spPr>
          <a:xfrm>
            <a:off x="5153025" y="2755900"/>
            <a:ext cx="2841625" cy="1989138"/>
          </a:xfrm>
          <a:custGeom>
            <a:avLst/>
            <a:gdLst>
              <a:gd name="connsiteX0" fmla="*/ 0 w 2841299"/>
              <a:gd name="connsiteY0" fmla="*/ 0 h 1988909"/>
              <a:gd name="connsiteX1" fmla="*/ 2841299 w 2841299"/>
              <a:gd name="connsiteY1" fmla="*/ 0 h 1988909"/>
              <a:gd name="connsiteX2" fmla="*/ 2841299 w 2841299"/>
              <a:gd name="connsiteY2" fmla="*/ 1988909 h 1988909"/>
              <a:gd name="connsiteX3" fmla="*/ 0 w 2841299"/>
              <a:gd name="connsiteY3" fmla="*/ 1988909 h 1988909"/>
              <a:gd name="connsiteX4" fmla="*/ 0 w 2841299"/>
              <a:gd name="connsiteY4" fmla="*/ 0 h 1988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1299" h="1988909">
                <a:moveTo>
                  <a:pt x="0" y="0"/>
                </a:moveTo>
                <a:lnTo>
                  <a:pt x="2841299" y="0"/>
                </a:lnTo>
                <a:lnTo>
                  <a:pt x="2841299" y="1988909"/>
                </a:lnTo>
                <a:lnTo>
                  <a:pt x="0" y="1988909"/>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25400" tIns="25400" rIns="25400" bIns="25400" spcCol="1270" anchor="ctr"/>
          <a:p>
            <a:pPr algn="ctr" defTabSz="889000" eaLnBrk="1" fontAlgn="auto" hangingPunct="1">
              <a:lnSpc>
                <a:spcPct val="90000"/>
              </a:lnSpc>
              <a:spcAft>
                <a:spcPct val="35000"/>
              </a:spcAft>
              <a:defRPr/>
            </a:pPr>
            <a:r>
              <a:rPr lang="zh-CN" altLang="en-US" sz="2800" b="1" noProof="1">
                <a:solidFill>
                  <a:schemeClr val="bg1">
                    <a:lumMod val="65000"/>
                  </a:schemeClr>
                </a:solidFill>
                <a:latin typeface="微软雅黑" panose="020B0503020204020204" pitchFamily="34" charset="-122"/>
                <a:ea typeface="微软雅黑" panose="020B0503020204020204" pitchFamily="34" charset="-122"/>
                <a:cs typeface="+mn-ea"/>
                <a:sym typeface="+mn-lt"/>
              </a:rPr>
              <a:t>美化前端设计</a:t>
            </a:r>
            <a:endParaRPr lang="zh-CN" altLang="en-US" sz="2800" b="1" noProof="1">
              <a:solidFill>
                <a:schemeClr val="bg1">
                  <a:lumMod val="65000"/>
                </a:schemeClr>
              </a:solidFill>
              <a:latin typeface="微软雅黑" panose="020B0503020204020204" pitchFamily="34" charset="-122"/>
              <a:ea typeface="微软雅黑" panose="020B0503020204020204" pitchFamily="34" charset="-122"/>
              <a:cs typeface="+mn-ea"/>
              <a:sym typeface="+mn-lt"/>
            </a:endParaRPr>
          </a:p>
          <a:p>
            <a:pPr algn="ctr" defTabSz="889000" eaLnBrk="1" fontAlgn="auto" hangingPunct="1">
              <a:lnSpc>
                <a:spcPct val="90000"/>
              </a:lnSpc>
              <a:spcAft>
                <a:spcPct val="35000"/>
              </a:spcAft>
              <a:defRPr/>
            </a:pPr>
            <a:r>
              <a:rPr lang="zh-CN" altLang="en-US" sz="2800" b="1" noProof="1">
                <a:solidFill>
                  <a:schemeClr val="bg1">
                    <a:lumMod val="65000"/>
                  </a:schemeClr>
                </a:solidFill>
                <a:latin typeface="微软雅黑" panose="020B0503020204020204" pitchFamily="34" charset="-122"/>
                <a:ea typeface="微软雅黑" panose="020B0503020204020204" pitchFamily="34" charset="-122"/>
                <a:cs typeface="+mn-ea"/>
                <a:sym typeface="+mn-lt"/>
              </a:rPr>
              <a:t>扩展功能</a:t>
            </a:r>
            <a:endParaRPr lang="zh-CN" altLang="en-US" sz="2800" b="1" noProof="1">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62" name="燕尾形 30"/>
          <p:cNvSpPr/>
          <p:nvPr/>
        </p:nvSpPr>
        <p:spPr>
          <a:xfrm>
            <a:off x="7994650" y="2755900"/>
            <a:ext cx="1041400" cy="1987550"/>
          </a:xfrm>
          <a:prstGeom prst="chevron">
            <a:avLst>
              <a:gd name="adj" fmla="val 62310"/>
            </a:avLst>
          </a:prstGeom>
          <a:solidFill>
            <a:srgbClr val="0078BF"/>
          </a:solidFill>
          <a:ln>
            <a:noFill/>
          </a:ln>
        </p:spPr>
        <p:style>
          <a:lnRef idx="0">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63" name="任意多边形 31"/>
          <p:cNvSpPr/>
          <p:nvPr/>
        </p:nvSpPr>
        <p:spPr>
          <a:xfrm>
            <a:off x="9227820" y="2408555"/>
            <a:ext cx="2851785" cy="2833370"/>
          </a:xfrm>
          <a:custGeom>
            <a:avLst/>
            <a:gdLst>
              <a:gd name="connsiteX0" fmla="*/ 0 w 2415104"/>
              <a:gd name="connsiteY0" fmla="*/ 1207552 h 2415104"/>
              <a:gd name="connsiteX1" fmla="*/ 1207552 w 2415104"/>
              <a:gd name="connsiteY1" fmla="*/ 0 h 2415104"/>
              <a:gd name="connsiteX2" fmla="*/ 2415104 w 2415104"/>
              <a:gd name="connsiteY2" fmla="*/ 1207552 h 2415104"/>
              <a:gd name="connsiteX3" fmla="*/ 1207552 w 2415104"/>
              <a:gd name="connsiteY3" fmla="*/ 2415104 h 2415104"/>
              <a:gd name="connsiteX4" fmla="*/ 0 w 2415104"/>
              <a:gd name="connsiteY4" fmla="*/ 1207552 h 2415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5104" h="2415104">
                <a:moveTo>
                  <a:pt x="0" y="1207552"/>
                </a:moveTo>
                <a:cubicBezTo>
                  <a:pt x="0" y="540639"/>
                  <a:pt x="540639" y="0"/>
                  <a:pt x="1207552" y="0"/>
                </a:cubicBezTo>
                <a:cubicBezTo>
                  <a:pt x="1874465" y="0"/>
                  <a:pt x="2415104" y="540639"/>
                  <a:pt x="2415104" y="1207552"/>
                </a:cubicBezTo>
                <a:cubicBezTo>
                  <a:pt x="2415104" y="1874465"/>
                  <a:pt x="1874465" y="2415104"/>
                  <a:pt x="1207552" y="2415104"/>
                </a:cubicBezTo>
                <a:cubicBezTo>
                  <a:pt x="540639" y="2415104"/>
                  <a:pt x="0" y="1874465"/>
                  <a:pt x="0" y="1207552"/>
                </a:cubicBezTo>
                <a:close/>
              </a:path>
            </a:pathLst>
          </a:custGeom>
          <a:solidFill>
            <a:srgbClr val="0078BF"/>
          </a:solidFill>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lIns="353684" tIns="353684" rIns="353684" bIns="353684" spcCol="1270" anchor="ctr"/>
          <a:p>
            <a:pPr algn="ctr" defTabSz="889000" eaLnBrk="1" fontAlgn="auto" hangingPunct="1">
              <a:lnSpc>
                <a:spcPct val="90000"/>
              </a:lnSpc>
              <a:spcAft>
                <a:spcPct val="35000"/>
              </a:spcAft>
              <a:defRPr/>
            </a:pPr>
            <a:r>
              <a:rPr lang="zh-CN" altLang="en-US" sz="3200" b="1" dirty="0">
                <a:solidFill>
                  <a:schemeClr val="bg1"/>
                </a:solidFill>
                <a:latin typeface="华文新魏" panose="02010800040101010101" charset="-122"/>
                <a:ea typeface="华文新魏" panose="02010800040101010101" charset="-122"/>
                <a:cs typeface="华文新魏" panose="02010800040101010101" charset="-122"/>
                <a:sym typeface="+mn-ea"/>
              </a:rPr>
              <a:t>基于视觉的图像拼接</a:t>
            </a:r>
            <a:endParaRPr lang="zh-CN" altLang="en-US" sz="3200" b="1" noProof="1" dirty="0">
              <a:solidFill>
                <a:schemeClr val="bg1"/>
              </a:solidFill>
              <a:latin typeface="华文新魏" panose="02010800040101010101" charset="-122"/>
              <a:ea typeface="华文新魏" panose="02010800040101010101" charset="-122"/>
              <a:cs typeface="华文新魏" panose="02010800040101010101" charset="-122"/>
              <a:sym typeface="+mn-ea"/>
            </a:endParaRPr>
          </a:p>
        </p:txBody>
      </p:sp>
      <p:pic>
        <p:nvPicPr>
          <p:cNvPr id="64" name="图片 63" descr="资源 1"/>
          <p:cNvPicPr>
            <a:picLocks noChangeAspect="1"/>
          </p:cNvPicPr>
          <p:nvPr/>
        </p:nvPicPr>
        <p:blipFill>
          <a:blip r:embed="rId2"/>
          <a:srcRect r="43523"/>
          <a:stretch>
            <a:fillRect/>
          </a:stretch>
        </p:blipFill>
        <p:spPr>
          <a:xfrm>
            <a:off x="9747885" y="168910"/>
            <a:ext cx="2141220" cy="673100"/>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5" grpId="0"/>
      <p:bldP spid="37" grpId="0" bldLvl="0" animBg="1"/>
      <p:bldP spid="11" grpId="0" bldLvl="0" animBg="1"/>
      <p:bldP spid="61" grpId="0" bldLvl="0" animBg="1"/>
      <p:bldP spid="63"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直接连接符 35"/>
          <p:cNvCxnSpPr/>
          <p:nvPr/>
        </p:nvCxnSpPr>
        <p:spPr>
          <a:xfrm>
            <a:off x="0" y="810419"/>
            <a:ext cx="11176000" cy="0"/>
          </a:xfrm>
          <a:prstGeom prst="line">
            <a:avLst/>
          </a:prstGeom>
          <a:noFill/>
          <a:ln w="25400" cap="flat" cmpd="sng" algn="ctr">
            <a:gradFill>
              <a:gsLst>
                <a:gs pos="0">
                  <a:srgbClr val="0078BF"/>
                </a:gs>
                <a:gs pos="100000">
                  <a:srgbClr val="7DB1CD">
                    <a:alpha val="0"/>
                  </a:srgbClr>
                </a:gs>
              </a:gsLst>
              <a:lin ang="0" scaled="0"/>
            </a:gradFill>
            <a:prstDash val="solid"/>
            <a:miter lim="800000"/>
          </a:ln>
          <a:effectLst/>
        </p:spPr>
      </p:cxnSp>
      <p:sp>
        <p:nvSpPr>
          <p:cNvPr id="37" name="矩形 36"/>
          <p:cNvSpPr/>
          <p:nvPr/>
        </p:nvSpPr>
        <p:spPr>
          <a:xfrm>
            <a:off x="0" y="6724650"/>
            <a:ext cx="12192000" cy="133350"/>
          </a:xfrm>
          <a:prstGeom prst="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31" name="组合 18"/>
          <p:cNvGrpSpPr/>
          <p:nvPr/>
        </p:nvGrpSpPr>
        <p:grpSpPr bwMode="auto">
          <a:xfrm rot="0">
            <a:off x="228600" y="126365"/>
            <a:ext cx="640080" cy="638175"/>
            <a:chOff x="1131485" y="2234042"/>
            <a:chExt cx="1607262" cy="1607262"/>
          </a:xfrm>
        </p:grpSpPr>
        <p:sp>
          <p:nvSpPr>
            <p:cNvPr id="32" name="椭圆 31"/>
            <p:cNvSpPr/>
            <p:nvPr/>
          </p:nvSpPr>
          <p:spPr>
            <a:xfrm>
              <a:off x="1131485" y="2234042"/>
              <a:ext cx="1607262" cy="1607262"/>
            </a:xfrm>
            <a:prstGeom prst="ellipse">
              <a:avLst/>
            </a:prstGeom>
            <a:solidFill>
              <a:srgbClr val="0078B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3" name="椭圆 32"/>
            <p:cNvSpPr/>
            <p:nvPr/>
          </p:nvSpPr>
          <p:spPr>
            <a:xfrm>
              <a:off x="1239169" y="2341991"/>
              <a:ext cx="1391895" cy="1391361"/>
            </a:xfrm>
            <a:prstGeom prst="ellipse">
              <a:avLst/>
            </a:prstGeom>
            <a:solidFill>
              <a:sysClr val="window" lastClr="FFFFF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pic>
        <p:nvPicPr>
          <p:cNvPr id="44" name="图片 43" descr="4127723"/>
          <p:cNvPicPr>
            <a:picLocks noChangeAspect="1"/>
          </p:cNvPicPr>
          <p:nvPr/>
        </p:nvPicPr>
        <p:blipFill>
          <a:blip r:embed="rId1"/>
          <a:stretch>
            <a:fillRect/>
          </a:stretch>
        </p:blipFill>
        <p:spPr>
          <a:xfrm>
            <a:off x="412750" y="309880"/>
            <a:ext cx="271780" cy="271780"/>
          </a:xfrm>
          <a:prstGeom prst="rect">
            <a:avLst/>
          </a:prstGeom>
        </p:spPr>
      </p:pic>
      <p:pic>
        <p:nvPicPr>
          <p:cNvPr id="16" name="图片 15" descr="资源 1"/>
          <p:cNvPicPr>
            <a:picLocks noChangeAspect="1"/>
          </p:cNvPicPr>
          <p:nvPr/>
        </p:nvPicPr>
        <p:blipFill>
          <a:blip r:embed="rId2"/>
          <a:srcRect r="43523"/>
          <a:stretch>
            <a:fillRect/>
          </a:stretch>
        </p:blipFill>
        <p:spPr>
          <a:xfrm>
            <a:off x="9747885" y="168910"/>
            <a:ext cx="2141220" cy="673100"/>
          </a:xfrm>
          <a:prstGeom prst="rect">
            <a:avLst/>
          </a:prstGeom>
        </p:spPr>
      </p:pic>
      <p:sp>
        <p:nvSpPr>
          <p:cNvPr id="4" name="文本框 22"/>
          <p:cNvSpPr txBox="1">
            <a:spLocks noChangeArrowheads="1"/>
          </p:cNvSpPr>
          <p:nvPr/>
        </p:nvSpPr>
        <p:spPr bwMode="auto">
          <a:xfrm>
            <a:off x="868363" y="204470"/>
            <a:ext cx="4541837"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a:solidFill>
                  <a:srgbClr val="0078BF"/>
                </a:solidFill>
                <a:latin typeface="微软雅黑" panose="020B0503020204020204" pitchFamily="34" charset="-122"/>
                <a:sym typeface="+mn-ea"/>
              </a:rPr>
              <a:t>核心痛点优化</a:t>
            </a:r>
            <a:endParaRPr kumimoji="0" lang="zh-CN" altLang="en-US" sz="2800" b="1" i="0" u="none" strike="noStrike" kern="0" cap="none" spc="0" normalizeH="0" baseline="0" noProof="0" dirty="0">
              <a:ln>
                <a:noFill/>
              </a:ln>
              <a:solidFill>
                <a:srgbClr val="0078BF"/>
              </a:solidFill>
              <a:effectLst/>
              <a:uLnTx/>
              <a:uFillTx/>
              <a:latin typeface="微软雅黑" panose="020B0503020204020204" pitchFamily="34" charset="-122"/>
            </a:endParaRPr>
          </a:p>
        </p:txBody>
      </p:sp>
      <p:grpSp>
        <p:nvGrpSpPr>
          <p:cNvPr id="17" name="组合 16"/>
          <p:cNvGrpSpPr/>
          <p:nvPr/>
        </p:nvGrpSpPr>
        <p:grpSpPr>
          <a:xfrm>
            <a:off x="565150" y="1226185"/>
            <a:ext cx="3652520" cy="4854575"/>
            <a:chOff x="1493" y="2606"/>
            <a:chExt cx="5752" cy="7645"/>
          </a:xfrm>
        </p:grpSpPr>
        <p:sp>
          <p:nvSpPr>
            <p:cNvPr id="10" name="矩形 9"/>
            <p:cNvSpPr/>
            <p:nvPr>
              <p:custDataLst>
                <p:tags r:id="rId3"/>
              </p:custDataLst>
            </p:nvPr>
          </p:nvSpPr>
          <p:spPr>
            <a:xfrm>
              <a:off x="1493" y="2606"/>
              <a:ext cx="5752" cy="3653"/>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文本框 11"/>
            <p:cNvSpPr txBox="1">
              <a:spLocks noChangeArrowheads="1"/>
            </p:cNvSpPr>
            <p:nvPr>
              <p:custDataLst>
                <p:tags r:id="rId4"/>
              </p:custDataLst>
            </p:nvPr>
          </p:nvSpPr>
          <p:spPr bwMode="auto">
            <a:xfrm>
              <a:off x="1906" y="3935"/>
              <a:ext cx="4916" cy="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实现自动裁剪功能</a:t>
              </a:r>
              <a:endParaRPr lang="en-US" altLang="zh-CN" sz="1600" dirty="0">
                <a:solidFill>
                  <a:schemeClr val="bg1"/>
                </a:solidFill>
                <a:latin typeface="微软雅黑" panose="020B0503020204020204" pitchFamily="34" charset="-122"/>
                <a:sym typeface="Arial" panose="020B0604020202020204" pitchFamily="34" charset="0"/>
              </a:endParaRPr>
            </a:p>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使用图像掩码识别有效区域</a:t>
              </a:r>
              <a:endParaRPr lang="en-US" altLang="zh-CN" sz="1600" dirty="0">
                <a:solidFill>
                  <a:schemeClr val="bg1"/>
                </a:solidFill>
                <a:latin typeface="微软雅黑" panose="020B0503020204020204" pitchFamily="34" charset="-122"/>
                <a:sym typeface="Arial" panose="020B0604020202020204" pitchFamily="34" charset="0"/>
              </a:endParaRPr>
            </a:p>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应用轮廓检测找到最大内接矩形</a:t>
              </a:r>
              <a:endParaRPr lang="zh-CN" altLang="en-US" sz="1600" dirty="0">
                <a:solidFill>
                  <a:schemeClr val="bg1"/>
                </a:solidFill>
                <a:latin typeface="微软雅黑" panose="020B0503020204020204" pitchFamily="34" charset="-122"/>
                <a:sym typeface="Arial" panose="020B0604020202020204" pitchFamily="34" charset="0"/>
              </a:endParaRPr>
            </a:p>
          </p:txBody>
        </p:sp>
        <p:sp>
          <p:nvSpPr>
            <p:cNvPr id="13" name="文本框 12"/>
            <p:cNvSpPr txBox="1">
              <a:spLocks noChangeArrowheads="1"/>
            </p:cNvSpPr>
            <p:nvPr>
              <p:custDataLst>
                <p:tags r:id="rId5"/>
              </p:custDataLst>
            </p:nvPr>
          </p:nvSpPr>
          <p:spPr bwMode="auto">
            <a:xfrm>
              <a:off x="2771" y="3002"/>
              <a:ext cx="2208" cy="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r" eaLnBrk="1" hangingPunct="1">
                <a:lnSpc>
                  <a:spcPct val="100000"/>
                </a:lnSpc>
                <a:spcBef>
                  <a:spcPct val="0"/>
                </a:spcBef>
                <a:buFontTx/>
                <a:buNone/>
              </a:pPr>
              <a:r>
                <a:rPr lang="zh-CN" altLang="en-US" sz="2400" b="1" dirty="0">
                  <a:solidFill>
                    <a:schemeClr val="bg1"/>
                  </a:solidFill>
                  <a:latin typeface="微软雅黑" panose="020B0503020204020204" pitchFamily="34" charset="-122"/>
                  <a:sym typeface="Arial" panose="020B0604020202020204" pitchFamily="34" charset="0"/>
                </a:rPr>
                <a:t>黑边问题</a:t>
              </a:r>
              <a:endParaRPr lang="zh-CN" altLang="zh-CN" sz="2400" b="1" dirty="0">
                <a:solidFill>
                  <a:schemeClr val="bg1"/>
                </a:solidFill>
                <a:latin typeface="微软雅黑" panose="020B0503020204020204" pitchFamily="34" charset="-122"/>
                <a:sym typeface="Arial" panose="020B0604020202020204" pitchFamily="34" charset="0"/>
              </a:endParaRPr>
            </a:p>
          </p:txBody>
        </p:sp>
        <p:sp>
          <p:nvSpPr>
            <p:cNvPr id="7" name="矩形 6"/>
            <p:cNvSpPr/>
            <p:nvPr>
              <p:custDataLst>
                <p:tags r:id="rId6"/>
              </p:custDataLst>
            </p:nvPr>
          </p:nvSpPr>
          <p:spPr>
            <a:xfrm>
              <a:off x="1493" y="6598"/>
              <a:ext cx="5752" cy="3653"/>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文本框 7"/>
            <p:cNvSpPr txBox="1">
              <a:spLocks noChangeArrowheads="1"/>
            </p:cNvSpPr>
            <p:nvPr>
              <p:custDataLst>
                <p:tags r:id="rId7"/>
              </p:custDataLst>
            </p:nvPr>
          </p:nvSpPr>
          <p:spPr bwMode="auto">
            <a:xfrm>
              <a:off x="1906" y="7927"/>
              <a:ext cx="4916" cy="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引入多平面拼接算法</a:t>
              </a:r>
              <a:endParaRPr lang="en-US" altLang="zh-CN" sz="1600" dirty="0">
                <a:solidFill>
                  <a:schemeClr val="bg1"/>
                </a:solidFill>
                <a:latin typeface="微软雅黑" panose="020B0503020204020204" pitchFamily="34" charset="-122"/>
                <a:sym typeface="Arial" panose="020B0604020202020204" pitchFamily="34" charset="0"/>
              </a:endParaRPr>
            </a:p>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使用加权融合减少接缝</a:t>
              </a:r>
              <a:endParaRPr lang="en-US" altLang="zh-CN" sz="1600" dirty="0">
                <a:solidFill>
                  <a:schemeClr val="bg1"/>
                </a:solidFill>
                <a:latin typeface="微软雅黑" panose="020B0503020204020204" pitchFamily="34" charset="-122"/>
                <a:sym typeface="Arial" panose="020B0604020202020204" pitchFamily="34" charset="0"/>
              </a:endParaRPr>
            </a:p>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实现自适应特征匹配阈值</a:t>
              </a:r>
              <a:endParaRPr lang="zh-CN" altLang="en-US" sz="1600" dirty="0">
                <a:solidFill>
                  <a:schemeClr val="bg1"/>
                </a:solidFill>
                <a:latin typeface="微软雅黑" panose="020B0503020204020204" pitchFamily="34" charset="-122"/>
                <a:sym typeface="Arial" panose="020B0604020202020204" pitchFamily="34" charset="0"/>
              </a:endParaRPr>
            </a:p>
          </p:txBody>
        </p:sp>
        <p:sp>
          <p:nvSpPr>
            <p:cNvPr id="9" name="文本框 8"/>
            <p:cNvSpPr txBox="1">
              <a:spLocks noChangeArrowheads="1"/>
            </p:cNvSpPr>
            <p:nvPr>
              <p:custDataLst>
                <p:tags r:id="rId8"/>
              </p:custDataLst>
            </p:nvPr>
          </p:nvSpPr>
          <p:spPr bwMode="auto">
            <a:xfrm>
              <a:off x="2126" y="6994"/>
              <a:ext cx="3168" cy="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r" eaLnBrk="1" hangingPunct="1">
                <a:lnSpc>
                  <a:spcPct val="100000"/>
                </a:lnSpc>
                <a:spcBef>
                  <a:spcPct val="0"/>
                </a:spcBef>
                <a:buFontTx/>
                <a:buNone/>
              </a:pPr>
              <a:r>
                <a:rPr lang="zh-CN" altLang="en-US" sz="2400" b="1" dirty="0">
                  <a:solidFill>
                    <a:schemeClr val="bg1"/>
                  </a:solidFill>
                  <a:latin typeface="微软雅黑" panose="020B0503020204020204" pitchFamily="34" charset="-122"/>
                  <a:sym typeface="Arial" panose="020B0604020202020204" pitchFamily="34" charset="0"/>
                </a:rPr>
                <a:t>图像变形问题</a:t>
              </a:r>
              <a:endParaRPr lang="zh-CN" altLang="en-US" sz="2400" b="1" dirty="0">
                <a:solidFill>
                  <a:schemeClr val="bg1"/>
                </a:solidFill>
                <a:latin typeface="微软雅黑" panose="020B0503020204020204" pitchFamily="34" charset="-122"/>
                <a:sym typeface="Arial" panose="020B0604020202020204" pitchFamily="34" charset="0"/>
              </a:endParaRPr>
            </a:p>
          </p:txBody>
        </p:sp>
      </p:grpSp>
      <p:pic>
        <p:nvPicPr>
          <p:cNvPr id="19" name="图片 18"/>
          <p:cNvPicPr>
            <a:picLocks noChangeAspect="1"/>
          </p:cNvPicPr>
          <p:nvPr/>
        </p:nvPicPr>
        <p:blipFill>
          <a:blip r:embed="rId9"/>
          <a:stretch>
            <a:fillRect/>
          </a:stretch>
        </p:blipFill>
        <p:spPr>
          <a:xfrm>
            <a:off x="5510530" y="1287780"/>
            <a:ext cx="3128010" cy="2363470"/>
          </a:xfrm>
          <a:prstGeom prst="rect">
            <a:avLst/>
          </a:prstGeom>
        </p:spPr>
      </p:pic>
      <p:pic>
        <p:nvPicPr>
          <p:cNvPr id="21" name="图片 20"/>
          <p:cNvPicPr>
            <a:picLocks noChangeAspect="1"/>
          </p:cNvPicPr>
          <p:nvPr/>
        </p:nvPicPr>
        <p:blipFill>
          <a:blip r:embed="rId10"/>
          <a:srcRect l="23949"/>
          <a:stretch>
            <a:fillRect/>
          </a:stretch>
        </p:blipFill>
        <p:spPr>
          <a:xfrm>
            <a:off x="5350510" y="3917315"/>
            <a:ext cx="3693160" cy="2050415"/>
          </a:xfrm>
          <a:prstGeom prst="rect">
            <a:avLst/>
          </a:prstGeom>
        </p:spPr>
      </p:pic>
      <p:sp>
        <p:nvSpPr>
          <p:cNvPr id="24" name="文本框 23"/>
          <p:cNvSpPr txBox="1"/>
          <p:nvPr/>
        </p:nvSpPr>
        <p:spPr>
          <a:xfrm>
            <a:off x="9526746" y="2296478"/>
            <a:ext cx="1402080" cy="460375"/>
          </a:xfrm>
          <a:prstGeom prst="rect">
            <a:avLst/>
          </a:prstGeom>
          <a:noFill/>
        </p:spPr>
        <p:txBody>
          <a:bodyPr wrap="none">
            <a:spAutoFit/>
          </a:bodyPr>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存在黑</a:t>
            </a:r>
            <a:r>
              <a:rPr lang="zh-CN" altLang="en-US" sz="2400" b="1" noProof="1">
                <a:solidFill>
                  <a:srgbClr val="0078BF"/>
                </a:solidFill>
                <a:latin typeface="微软雅黑" panose="020B0503020204020204" pitchFamily="34" charset="-122"/>
                <a:ea typeface="微软雅黑" panose="020B0503020204020204" pitchFamily="34" charset="-122"/>
              </a:rPr>
              <a:t>边</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9689306" y="4472623"/>
            <a:ext cx="1402080" cy="829945"/>
          </a:xfrm>
          <a:prstGeom prst="rect">
            <a:avLst/>
          </a:prstGeom>
          <a:noFill/>
        </p:spPr>
        <p:txBody>
          <a:bodyPr wrap="none">
            <a:spAutoFit/>
          </a:bodyPr>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存在黑</a:t>
            </a:r>
            <a:r>
              <a:rPr lang="zh-CN" altLang="en-US" sz="2400" b="1" noProof="1">
                <a:solidFill>
                  <a:srgbClr val="0078BF"/>
                </a:solidFill>
                <a:latin typeface="微软雅黑" panose="020B0503020204020204" pitchFamily="34" charset="-122"/>
                <a:ea typeface="微软雅黑" panose="020B0503020204020204" pitchFamily="34" charset="-122"/>
              </a:rPr>
              <a:t>边</a:t>
            </a:r>
            <a:endParaRPr lang="zh-CN" altLang="en-US" sz="2400" b="1" noProof="1">
              <a:solidFill>
                <a:srgbClr val="0078BF"/>
              </a:solidFill>
              <a:latin typeface="微软雅黑" panose="020B0503020204020204" pitchFamily="34" charset="-122"/>
              <a:ea typeface="微软雅黑" panose="020B0503020204020204" pitchFamily="34" charset="-122"/>
            </a:endParaRPr>
          </a:p>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发生</a:t>
            </a:r>
            <a:r>
              <a:rPr lang="zh-CN" altLang="en-US" sz="2400" b="1" noProof="1">
                <a:solidFill>
                  <a:srgbClr val="0078BF"/>
                </a:solidFill>
                <a:latin typeface="微软雅黑" panose="020B0503020204020204" pitchFamily="34" charset="-122"/>
                <a:ea typeface="微软雅黑" panose="020B0503020204020204" pitchFamily="34" charset="-122"/>
              </a:rPr>
              <a:t>变形</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spTree>
    <p:custDataLst>
      <p:tags r:id="rId11"/>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7" grpId="0" bldLvl="0" animBg="1"/>
      <p:bldP spid="4" grpId="0"/>
      <p:bldP spid="24" grpId="0"/>
      <p:bldP spid="3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直接连接符 35"/>
          <p:cNvCxnSpPr/>
          <p:nvPr/>
        </p:nvCxnSpPr>
        <p:spPr>
          <a:xfrm>
            <a:off x="0" y="810419"/>
            <a:ext cx="11176000" cy="0"/>
          </a:xfrm>
          <a:prstGeom prst="line">
            <a:avLst/>
          </a:prstGeom>
          <a:noFill/>
          <a:ln w="25400" cap="flat" cmpd="sng" algn="ctr">
            <a:gradFill>
              <a:gsLst>
                <a:gs pos="0">
                  <a:srgbClr val="0078BF"/>
                </a:gs>
                <a:gs pos="100000">
                  <a:srgbClr val="7DB1CD">
                    <a:alpha val="0"/>
                  </a:srgbClr>
                </a:gs>
              </a:gsLst>
              <a:lin ang="0" scaled="0"/>
            </a:gradFill>
            <a:prstDash val="solid"/>
            <a:miter lim="800000"/>
          </a:ln>
          <a:effectLst/>
        </p:spPr>
      </p:cxnSp>
      <p:sp>
        <p:nvSpPr>
          <p:cNvPr id="37" name="矩形 36"/>
          <p:cNvSpPr/>
          <p:nvPr/>
        </p:nvSpPr>
        <p:spPr>
          <a:xfrm>
            <a:off x="0" y="6724650"/>
            <a:ext cx="12192000" cy="133350"/>
          </a:xfrm>
          <a:prstGeom prst="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31" name="组合 18"/>
          <p:cNvGrpSpPr/>
          <p:nvPr/>
        </p:nvGrpSpPr>
        <p:grpSpPr bwMode="auto">
          <a:xfrm rot="0">
            <a:off x="228600" y="126365"/>
            <a:ext cx="640080" cy="638175"/>
            <a:chOff x="1131485" y="2234042"/>
            <a:chExt cx="1607262" cy="1607262"/>
          </a:xfrm>
        </p:grpSpPr>
        <p:sp>
          <p:nvSpPr>
            <p:cNvPr id="32" name="椭圆 31"/>
            <p:cNvSpPr/>
            <p:nvPr/>
          </p:nvSpPr>
          <p:spPr>
            <a:xfrm>
              <a:off x="1131485" y="2234042"/>
              <a:ext cx="1607262" cy="1607262"/>
            </a:xfrm>
            <a:prstGeom prst="ellipse">
              <a:avLst/>
            </a:prstGeom>
            <a:solidFill>
              <a:srgbClr val="0078B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3" name="椭圆 32"/>
            <p:cNvSpPr/>
            <p:nvPr/>
          </p:nvSpPr>
          <p:spPr>
            <a:xfrm>
              <a:off x="1239169" y="2341991"/>
              <a:ext cx="1391895" cy="1391361"/>
            </a:xfrm>
            <a:prstGeom prst="ellipse">
              <a:avLst/>
            </a:prstGeom>
            <a:solidFill>
              <a:sysClr val="window" lastClr="FFFFF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pic>
        <p:nvPicPr>
          <p:cNvPr id="44" name="图片 43" descr="4127723"/>
          <p:cNvPicPr>
            <a:picLocks noChangeAspect="1"/>
          </p:cNvPicPr>
          <p:nvPr/>
        </p:nvPicPr>
        <p:blipFill>
          <a:blip r:embed="rId1"/>
          <a:stretch>
            <a:fillRect/>
          </a:stretch>
        </p:blipFill>
        <p:spPr>
          <a:xfrm>
            <a:off x="412750" y="309880"/>
            <a:ext cx="271780" cy="271780"/>
          </a:xfrm>
          <a:prstGeom prst="rect">
            <a:avLst/>
          </a:prstGeom>
        </p:spPr>
      </p:pic>
      <p:pic>
        <p:nvPicPr>
          <p:cNvPr id="16" name="图片 15" descr="资源 1"/>
          <p:cNvPicPr>
            <a:picLocks noChangeAspect="1"/>
          </p:cNvPicPr>
          <p:nvPr/>
        </p:nvPicPr>
        <p:blipFill>
          <a:blip r:embed="rId2"/>
          <a:srcRect r="43523"/>
          <a:stretch>
            <a:fillRect/>
          </a:stretch>
        </p:blipFill>
        <p:spPr>
          <a:xfrm>
            <a:off x="9747885" y="168910"/>
            <a:ext cx="2141220" cy="673100"/>
          </a:xfrm>
          <a:prstGeom prst="rect">
            <a:avLst/>
          </a:prstGeom>
        </p:spPr>
      </p:pic>
      <p:sp>
        <p:nvSpPr>
          <p:cNvPr id="4" name="文本框 22"/>
          <p:cNvSpPr txBox="1">
            <a:spLocks noChangeArrowheads="1"/>
          </p:cNvSpPr>
          <p:nvPr/>
        </p:nvSpPr>
        <p:spPr bwMode="auto">
          <a:xfrm>
            <a:off x="868363" y="204470"/>
            <a:ext cx="4541837"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a:solidFill>
                  <a:srgbClr val="0078BF"/>
                </a:solidFill>
                <a:latin typeface="微软雅黑" panose="020B0503020204020204" pitchFamily="34" charset="-122"/>
                <a:sym typeface="+mn-ea"/>
              </a:rPr>
              <a:t>核心痛点优化</a:t>
            </a:r>
            <a:endParaRPr kumimoji="0" lang="zh-CN" altLang="en-US" sz="2800" b="1" i="0" u="none" strike="noStrike" kern="0" cap="none" spc="0" normalizeH="0" baseline="0" noProof="0" dirty="0">
              <a:ln>
                <a:noFill/>
              </a:ln>
              <a:solidFill>
                <a:srgbClr val="0078BF"/>
              </a:solidFill>
              <a:effectLst/>
              <a:uLnTx/>
              <a:uFillTx/>
              <a:latin typeface="微软雅黑" panose="020B0503020204020204" pitchFamily="34" charset="-122"/>
            </a:endParaRPr>
          </a:p>
        </p:txBody>
      </p:sp>
      <p:grpSp>
        <p:nvGrpSpPr>
          <p:cNvPr id="17" name="组合 16"/>
          <p:cNvGrpSpPr/>
          <p:nvPr/>
        </p:nvGrpSpPr>
        <p:grpSpPr>
          <a:xfrm>
            <a:off x="565150" y="1226185"/>
            <a:ext cx="3652520" cy="4854575"/>
            <a:chOff x="1493" y="2606"/>
            <a:chExt cx="5752" cy="7645"/>
          </a:xfrm>
        </p:grpSpPr>
        <p:sp>
          <p:nvSpPr>
            <p:cNvPr id="10" name="矩形 9"/>
            <p:cNvSpPr/>
            <p:nvPr>
              <p:custDataLst>
                <p:tags r:id="rId3"/>
              </p:custDataLst>
            </p:nvPr>
          </p:nvSpPr>
          <p:spPr>
            <a:xfrm>
              <a:off x="1493" y="2606"/>
              <a:ext cx="5752" cy="3653"/>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文本框 11"/>
            <p:cNvSpPr txBox="1">
              <a:spLocks noChangeArrowheads="1"/>
            </p:cNvSpPr>
            <p:nvPr>
              <p:custDataLst>
                <p:tags r:id="rId4"/>
              </p:custDataLst>
            </p:nvPr>
          </p:nvSpPr>
          <p:spPr bwMode="auto">
            <a:xfrm>
              <a:off x="1906" y="3935"/>
              <a:ext cx="4916" cy="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实现自动裁剪功能</a:t>
              </a:r>
              <a:endParaRPr lang="en-US" altLang="zh-CN" sz="1600" dirty="0">
                <a:solidFill>
                  <a:schemeClr val="bg1"/>
                </a:solidFill>
                <a:latin typeface="微软雅黑" panose="020B0503020204020204" pitchFamily="34" charset="-122"/>
                <a:sym typeface="Arial" panose="020B0604020202020204" pitchFamily="34" charset="0"/>
              </a:endParaRPr>
            </a:p>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使用图像掩码识别有效区域</a:t>
              </a:r>
              <a:endParaRPr lang="en-US" altLang="zh-CN" sz="1600" dirty="0">
                <a:solidFill>
                  <a:schemeClr val="bg1"/>
                </a:solidFill>
                <a:latin typeface="微软雅黑" panose="020B0503020204020204" pitchFamily="34" charset="-122"/>
                <a:sym typeface="Arial" panose="020B0604020202020204" pitchFamily="34" charset="0"/>
              </a:endParaRPr>
            </a:p>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应用轮廓检测找到最大内接矩形</a:t>
              </a:r>
              <a:endParaRPr lang="zh-CN" altLang="en-US" sz="1600" dirty="0">
                <a:solidFill>
                  <a:schemeClr val="bg1"/>
                </a:solidFill>
                <a:latin typeface="微软雅黑" panose="020B0503020204020204" pitchFamily="34" charset="-122"/>
                <a:sym typeface="Arial" panose="020B0604020202020204" pitchFamily="34" charset="0"/>
              </a:endParaRPr>
            </a:p>
          </p:txBody>
        </p:sp>
        <p:sp>
          <p:nvSpPr>
            <p:cNvPr id="13" name="文本框 12"/>
            <p:cNvSpPr txBox="1">
              <a:spLocks noChangeArrowheads="1"/>
            </p:cNvSpPr>
            <p:nvPr>
              <p:custDataLst>
                <p:tags r:id="rId5"/>
              </p:custDataLst>
            </p:nvPr>
          </p:nvSpPr>
          <p:spPr bwMode="auto">
            <a:xfrm>
              <a:off x="2771" y="3002"/>
              <a:ext cx="2208" cy="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r" eaLnBrk="1" hangingPunct="1">
                <a:lnSpc>
                  <a:spcPct val="100000"/>
                </a:lnSpc>
                <a:spcBef>
                  <a:spcPct val="0"/>
                </a:spcBef>
                <a:buFontTx/>
                <a:buNone/>
              </a:pPr>
              <a:r>
                <a:rPr lang="zh-CN" altLang="en-US" sz="2400" b="1" dirty="0">
                  <a:solidFill>
                    <a:schemeClr val="bg1"/>
                  </a:solidFill>
                  <a:latin typeface="微软雅黑" panose="020B0503020204020204" pitchFamily="34" charset="-122"/>
                  <a:sym typeface="Arial" panose="020B0604020202020204" pitchFamily="34" charset="0"/>
                </a:rPr>
                <a:t>黑边问题</a:t>
              </a:r>
              <a:endParaRPr lang="zh-CN" altLang="zh-CN" sz="2400" b="1" dirty="0">
                <a:solidFill>
                  <a:schemeClr val="bg1"/>
                </a:solidFill>
                <a:latin typeface="微软雅黑" panose="020B0503020204020204" pitchFamily="34" charset="-122"/>
                <a:sym typeface="Arial" panose="020B0604020202020204" pitchFamily="34" charset="0"/>
              </a:endParaRPr>
            </a:p>
          </p:txBody>
        </p:sp>
        <p:sp>
          <p:nvSpPr>
            <p:cNvPr id="7" name="矩形 6"/>
            <p:cNvSpPr/>
            <p:nvPr>
              <p:custDataLst>
                <p:tags r:id="rId6"/>
              </p:custDataLst>
            </p:nvPr>
          </p:nvSpPr>
          <p:spPr>
            <a:xfrm>
              <a:off x="1493" y="6598"/>
              <a:ext cx="5752" cy="3653"/>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文本框 7"/>
            <p:cNvSpPr txBox="1">
              <a:spLocks noChangeArrowheads="1"/>
            </p:cNvSpPr>
            <p:nvPr>
              <p:custDataLst>
                <p:tags r:id="rId7"/>
              </p:custDataLst>
            </p:nvPr>
          </p:nvSpPr>
          <p:spPr bwMode="auto">
            <a:xfrm>
              <a:off x="1906" y="7927"/>
              <a:ext cx="4916" cy="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引入多平面拼接算法</a:t>
              </a:r>
              <a:endParaRPr lang="en-US" altLang="zh-CN" sz="1600" dirty="0">
                <a:solidFill>
                  <a:schemeClr val="bg1"/>
                </a:solidFill>
                <a:latin typeface="微软雅黑" panose="020B0503020204020204" pitchFamily="34" charset="-122"/>
                <a:sym typeface="Arial" panose="020B0604020202020204" pitchFamily="34" charset="0"/>
              </a:endParaRPr>
            </a:p>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使用加权融合减少接缝</a:t>
              </a:r>
              <a:endParaRPr lang="en-US" altLang="zh-CN" sz="1600" dirty="0">
                <a:solidFill>
                  <a:schemeClr val="bg1"/>
                </a:solidFill>
                <a:latin typeface="微软雅黑" panose="020B0503020204020204" pitchFamily="34" charset="-122"/>
                <a:sym typeface="Arial" panose="020B0604020202020204" pitchFamily="34" charset="0"/>
              </a:endParaRPr>
            </a:p>
            <a:p>
              <a:pPr algn="l">
                <a:lnSpc>
                  <a:spcPct val="150000"/>
                </a:lnSpc>
                <a:spcBef>
                  <a:spcPct val="0"/>
                </a:spcBef>
                <a:buNone/>
              </a:pPr>
              <a:r>
                <a:rPr lang="zh-CN" altLang="en-US" sz="1600" dirty="0">
                  <a:solidFill>
                    <a:schemeClr val="bg1"/>
                  </a:solidFill>
                  <a:latin typeface="微软雅黑" panose="020B0503020204020204" pitchFamily="34" charset="-122"/>
                  <a:sym typeface="Arial" panose="020B0604020202020204" pitchFamily="34" charset="0"/>
                </a:rPr>
                <a:t>实现自适应特征匹配阈值</a:t>
              </a:r>
              <a:endParaRPr lang="zh-CN" altLang="en-US" sz="1600" dirty="0">
                <a:solidFill>
                  <a:schemeClr val="bg1"/>
                </a:solidFill>
                <a:latin typeface="微软雅黑" panose="020B0503020204020204" pitchFamily="34" charset="-122"/>
                <a:sym typeface="Arial" panose="020B0604020202020204" pitchFamily="34" charset="0"/>
              </a:endParaRPr>
            </a:p>
          </p:txBody>
        </p:sp>
        <p:sp>
          <p:nvSpPr>
            <p:cNvPr id="9" name="文本框 8"/>
            <p:cNvSpPr txBox="1">
              <a:spLocks noChangeArrowheads="1"/>
            </p:cNvSpPr>
            <p:nvPr>
              <p:custDataLst>
                <p:tags r:id="rId8"/>
              </p:custDataLst>
            </p:nvPr>
          </p:nvSpPr>
          <p:spPr bwMode="auto">
            <a:xfrm>
              <a:off x="2126" y="6994"/>
              <a:ext cx="3168" cy="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r" eaLnBrk="1" hangingPunct="1">
                <a:lnSpc>
                  <a:spcPct val="100000"/>
                </a:lnSpc>
                <a:spcBef>
                  <a:spcPct val="0"/>
                </a:spcBef>
                <a:buFontTx/>
                <a:buNone/>
              </a:pPr>
              <a:r>
                <a:rPr lang="zh-CN" altLang="en-US" sz="2400" b="1" dirty="0">
                  <a:solidFill>
                    <a:schemeClr val="bg1"/>
                  </a:solidFill>
                  <a:latin typeface="微软雅黑" panose="020B0503020204020204" pitchFamily="34" charset="-122"/>
                  <a:sym typeface="Arial" panose="020B0604020202020204" pitchFamily="34" charset="0"/>
                </a:rPr>
                <a:t>图像变形问题</a:t>
              </a:r>
              <a:endParaRPr lang="zh-CN" altLang="en-US" sz="2400" b="1" dirty="0">
                <a:solidFill>
                  <a:schemeClr val="bg1"/>
                </a:solidFill>
                <a:latin typeface="微软雅黑" panose="020B0503020204020204" pitchFamily="34" charset="-122"/>
                <a:sym typeface="Arial" panose="020B0604020202020204" pitchFamily="34" charset="0"/>
              </a:endParaRPr>
            </a:p>
          </p:txBody>
        </p:sp>
      </p:grpSp>
      <p:pic>
        <p:nvPicPr>
          <p:cNvPr id="23" name="图片 22"/>
          <p:cNvPicPr>
            <a:picLocks noChangeAspect="1"/>
          </p:cNvPicPr>
          <p:nvPr/>
        </p:nvPicPr>
        <p:blipFill>
          <a:blip r:embed="rId9"/>
          <a:srcRect l="22711"/>
          <a:stretch>
            <a:fillRect/>
          </a:stretch>
        </p:blipFill>
        <p:spPr>
          <a:xfrm>
            <a:off x="5410200" y="3761105"/>
            <a:ext cx="5389245" cy="2577465"/>
          </a:xfrm>
          <a:prstGeom prst="rect">
            <a:avLst/>
          </a:prstGeom>
        </p:spPr>
      </p:pic>
      <p:pic>
        <p:nvPicPr>
          <p:cNvPr id="3" name="图片 2"/>
          <p:cNvPicPr>
            <a:picLocks noChangeAspect="1"/>
          </p:cNvPicPr>
          <p:nvPr/>
        </p:nvPicPr>
        <p:blipFill>
          <a:blip r:embed="rId10"/>
          <a:stretch>
            <a:fillRect/>
          </a:stretch>
        </p:blipFill>
        <p:spPr>
          <a:xfrm>
            <a:off x="6310630" y="988695"/>
            <a:ext cx="2967355" cy="2593340"/>
          </a:xfrm>
          <a:prstGeom prst="rect">
            <a:avLst/>
          </a:prstGeom>
        </p:spPr>
      </p:pic>
    </p:spTree>
    <p:custDataLst>
      <p:tags r:id="rId11"/>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7" grpId="0" bldLvl="0" animBg="1"/>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22"/>
          <p:cNvSpPr txBox="1">
            <a:spLocks noChangeArrowheads="1"/>
          </p:cNvSpPr>
          <p:nvPr/>
        </p:nvSpPr>
        <p:spPr bwMode="auto">
          <a:xfrm>
            <a:off x="868363" y="206375"/>
            <a:ext cx="4541837"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a:solidFill>
                  <a:srgbClr val="0078BF"/>
                </a:solidFill>
                <a:latin typeface="微软雅黑" panose="020B0503020204020204" pitchFamily="34" charset="-122"/>
                <a:sym typeface="+mn-ea"/>
              </a:rPr>
              <a:t>核心痛点优化</a:t>
            </a:r>
            <a:endParaRPr kumimoji="0" lang="zh-CN" altLang="en-US" sz="2800" b="1" i="0" u="none" strike="noStrike" kern="0" cap="none" spc="0" normalizeH="0" baseline="0" noProof="0" dirty="0">
              <a:ln>
                <a:noFill/>
              </a:ln>
              <a:solidFill>
                <a:srgbClr val="0078BF"/>
              </a:solidFill>
              <a:effectLst/>
              <a:uLnTx/>
              <a:uFillTx/>
              <a:latin typeface="微软雅黑" panose="020B0503020204020204" pitchFamily="34" charset="-122"/>
            </a:endParaRPr>
          </a:p>
        </p:txBody>
      </p:sp>
      <p:cxnSp>
        <p:nvCxnSpPr>
          <p:cNvPr id="36" name="直接连接符 35"/>
          <p:cNvCxnSpPr/>
          <p:nvPr/>
        </p:nvCxnSpPr>
        <p:spPr>
          <a:xfrm>
            <a:off x="0" y="810419"/>
            <a:ext cx="11176000" cy="0"/>
          </a:xfrm>
          <a:prstGeom prst="line">
            <a:avLst/>
          </a:prstGeom>
          <a:noFill/>
          <a:ln w="25400" cap="flat" cmpd="sng" algn="ctr">
            <a:gradFill>
              <a:gsLst>
                <a:gs pos="0">
                  <a:srgbClr val="0078BF"/>
                </a:gs>
                <a:gs pos="100000">
                  <a:srgbClr val="7DB1CD">
                    <a:alpha val="0"/>
                  </a:srgbClr>
                </a:gs>
              </a:gsLst>
              <a:lin ang="0" scaled="0"/>
            </a:gradFill>
            <a:prstDash val="solid"/>
            <a:miter lim="800000"/>
          </a:ln>
          <a:effectLst/>
        </p:spPr>
      </p:cxnSp>
      <p:sp>
        <p:nvSpPr>
          <p:cNvPr id="37" name="矩形 36"/>
          <p:cNvSpPr/>
          <p:nvPr/>
        </p:nvSpPr>
        <p:spPr>
          <a:xfrm>
            <a:off x="0" y="6724650"/>
            <a:ext cx="12192000" cy="133350"/>
          </a:xfrm>
          <a:prstGeom prst="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31" name="组合 18"/>
          <p:cNvGrpSpPr/>
          <p:nvPr/>
        </p:nvGrpSpPr>
        <p:grpSpPr bwMode="auto">
          <a:xfrm rot="0">
            <a:off x="228600" y="126365"/>
            <a:ext cx="640080" cy="638175"/>
            <a:chOff x="1131485" y="2234042"/>
            <a:chExt cx="1607262" cy="1607262"/>
          </a:xfrm>
        </p:grpSpPr>
        <p:sp>
          <p:nvSpPr>
            <p:cNvPr id="32" name="椭圆 31"/>
            <p:cNvSpPr/>
            <p:nvPr/>
          </p:nvSpPr>
          <p:spPr>
            <a:xfrm>
              <a:off x="1131485" y="2234042"/>
              <a:ext cx="1607262" cy="1607262"/>
            </a:xfrm>
            <a:prstGeom prst="ellipse">
              <a:avLst/>
            </a:prstGeom>
            <a:solidFill>
              <a:srgbClr val="0078B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3" name="椭圆 32"/>
            <p:cNvSpPr/>
            <p:nvPr/>
          </p:nvSpPr>
          <p:spPr>
            <a:xfrm>
              <a:off x="1239169" y="2341991"/>
              <a:ext cx="1391895" cy="1391361"/>
            </a:xfrm>
            <a:prstGeom prst="ellipse">
              <a:avLst/>
            </a:prstGeom>
            <a:solidFill>
              <a:sysClr val="window" lastClr="FFFFF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pic>
        <p:nvPicPr>
          <p:cNvPr id="44" name="图片 43" descr="4127723"/>
          <p:cNvPicPr>
            <a:picLocks noChangeAspect="1"/>
          </p:cNvPicPr>
          <p:nvPr/>
        </p:nvPicPr>
        <p:blipFill>
          <a:blip r:embed="rId1"/>
          <a:stretch>
            <a:fillRect/>
          </a:stretch>
        </p:blipFill>
        <p:spPr>
          <a:xfrm>
            <a:off x="412750" y="309880"/>
            <a:ext cx="271780" cy="271780"/>
          </a:xfrm>
          <a:prstGeom prst="rect">
            <a:avLst/>
          </a:prstGeom>
        </p:spPr>
      </p:pic>
      <p:cxnSp>
        <p:nvCxnSpPr>
          <p:cNvPr id="27" name="直接连接符 26"/>
          <p:cNvCxnSpPr/>
          <p:nvPr/>
        </p:nvCxnSpPr>
        <p:spPr>
          <a:xfrm>
            <a:off x="5903913" y="1738313"/>
            <a:ext cx="0" cy="3994150"/>
          </a:xfrm>
          <a:prstGeom prst="line">
            <a:avLst/>
          </a:prstGeom>
          <a:ln>
            <a:solidFill>
              <a:srgbClr val="0078BF"/>
            </a:solidFill>
            <a:headEnd type="oval"/>
            <a:tailEnd type="oval"/>
          </a:ln>
        </p:spPr>
        <p:style>
          <a:lnRef idx="1">
            <a:schemeClr val="accent1"/>
          </a:lnRef>
          <a:fillRef idx="0">
            <a:schemeClr val="accent1"/>
          </a:fillRef>
          <a:effectRef idx="0">
            <a:schemeClr val="accent1"/>
          </a:effectRef>
          <a:fontRef idx="minor">
            <a:schemeClr val="tx1"/>
          </a:fontRef>
        </p:style>
      </p:cxnSp>
      <p:pic>
        <p:nvPicPr>
          <p:cNvPr id="4" name="图片 3" descr="资源 1"/>
          <p:cNvPicPr>
            <a:picLocks noChangeAspect="1"/>
          </p:cNvPicPr>
          <p:nvPr/>
        </p:nvPicPr>
        <p:blipFill>
          <a:blip r:embed="rId2"/>
          <a:srcRect r="43523"/>
          <a:stretch>
            <a:fillRect/>
          </a:stretch>
        </p:blipFill>
        <p:spPr>
          <a:xfrm>
            <a:off x="9747885" y="168910"/>
            <a:ext cx="2141220" cy="673100"/>
          </a:xfrm>
          <a:prstGeom prst="rect">
            <a:avLst/>
          </a:prstGeom>
        </p:spPr>
      </p:pic>
      <p:pic>
        <p:nvPicPr>
          <p:cNvPr id="6" name="图片 5"/>
          <p:cNvPicPr>
            <a:picLocks noChangeAspect="1"/>
          </p:cNvPicPr>
          <p:nvPr/>
        </p:nvPicPr>
        <p:blipFill>
          <a:blip r:embed="rId3"/>
          <a:stretch>
            <a:fillRect/>
          </a:stretch>
        </p:blipFill>
        <p:spPr>
          <a:xfrm>
            <a:off x="534035" y="1610360"/>
            <a:ext cx="4876165" cy="3903980"/>
          </a:xfrm>
          <a:prstGeom prst="rect">
            <a:avLst/>
          </a:prstGeom>
        </p:spPr>
      </p:pic>
      <p:pic>
        <p:nvPicPr>
          <p:cNvPr id="7" name="图片 6"/>
          <p:cNvPicPr>
            <a:picLocks noChangeAspect="1"/>
          </p:cNvPicPr>
          <p:nvPr/>
        </p:nvPicPr>
        <p:blipFill>
          <a:blip r:embed="rId4"/>
          <a:stretch>
            <a:fillRect/>
          </a:stretch>
        </p:blipFill>
        <p:spPr>
          <a:xfrm>
            <a:off x="6444615" y="1445260"/>
            <a:ext cx="5144770" cy="4460240"/>
          </a:xfrm>
          <a:prstGeom prst="rect">
            <a:avLst/>
          </a:prstGeom>
        </p:spPr>
      </p:pic>
      <p:sp>
        <p:nvSpPr>
          <p:cNvPr id="8" name="文本框 7"/>
          <p:cNvSpPr txBox="1"/>
          <p:nvPr/>
        </p:nvSpPr>
        <p:spPr>
          <a:xfrm>
            <a:off x="4130516" y="872173"/>
            <a:ext cx="3535680" cy="460375"/>
          </a:xfrm>
          <a:prstGeom prst="rect">
            <a:avLst/>
          </a:prstGeom>
          <a:noFill/>
        </p:spPr>
        <p:txBody>
          <a:bodyPr wrap="none">
            <a:spAutoFit/>
          </a:bodyPr>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美化交互界面，拓展</a:t>
            </a:r>
            <a:r>
              <a:rPr lang="zh-CN" altLang="en-US" sz="2400" b="1" noProof="1">
                <a:solidFill>
                  <a:srgbClr val="0078BF"/>
                </a:solidFill>
                <a:latin typeface="微软雅黑" panose="020B0503020204020204" pitchFamily="34" charset="-122"/>
                <a:ea typeface="微软雅黑" panose="020B0503020204020204" pitchFamily="34" charset="-122"/>
              </a:rPr>
              <a:t>功能</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5" grpId="0"/>
      <p:bldP spid="37" grpId="0" bldLvl="0" animBg="1"/>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descr="资源 1"/>
          <p:cNvPicPr>
            <a:picLocks noChangeAspect="1"/>
          </p:cNvPicPr>
          <p:nvPr/>
        </p:nvPicPr>
        <p:blipFill>
          <a:blip r:embed="rId1"/>
          <a:srcRect r="43739"/>
          <a:stretch>
            <a:fillRect/>
          </a:stretch>
        </p:blipFill>
        <p:spPr>
          <a:xfrm>
            <a:off x="585470" y="443865"/>
            <a:ext cx="2967355" cy="936625"/>
          </a:xfrm>
          <a:prstGeom prst="rect">
            <a:avLst/>
          </a:prstGeom>
        </p:spPr>
      </p:pic>
      <p:sp>
        <p:nvSpPr>
          <p:cNvPr id="2" name="文本框 62"/>
          <p:cNvSpPr txBox="1">
            <a:spLocks noChangeArrowheads="1"/>
          </p:cNvSpPr>
          <p:nvPr/>
        </p:nvSpPr>
        <p:spPr bwMode="auto">
          <a:xfrm>
            <a:off x="2001838" y="2633663"/>
            <a:ext cx="7508240"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l" eaLnBrk="1" hangingPunct="1">
              <a:lnSpc>
                <a:spcPct val="100000"/>
              </a:lnSpc>
              <a:spcBef>
                <a:spcPct val="0"/>
              </a:spcBef>
              <a:buFontTx/>
              <a:buNone/>
            </a:pPr>
            <a:r>
              <a:rPr lang="zh-CN" altLang="en-US" sz="7200" b="1" dirty="0">
                <a:solidFill>
                  <a:srgbClr val="0078BF"/>
                </a:solidFill>
                <a:latin typeface="华文新魏" panose="02010800040101010101" charset="-122"/>
                <a:ea typeface="华文新魏" panose="02010800040101010101" charset="-122"/>
                <a:cs typeface="华文新魏" panose="02010800040101010101" charset="-122"/>
              </a:rPr>
              <a:t>请老师批评指正！</a:t>
            </a:r>
            <a:endParaRPr lang="zh-CN" altLang="en-US" sz="7200" b="1" dirty="0">
              <a:solidFill>
                <a:srgbClr val="0078BF"/>
              </a:solidFill>
              <a:latin typeface="华文新魏" panose="02010800040101010101" charset="-122"/>
              <a:ea typeface="华文新魏" panose="02010800040101010101" charset="-122"/>
              <a:cs typeface="华文新魏" panose="02010800040101010101" charset="-122"/>
            </a:endParaRPr>
          </a:p>
        </p:txBody>
      </p:sp>
      <p:sp>
        <p:nvSpPr>
          <p:cNvPr id="3" name="椭圆 2"/>
          <p:cNvSpPr/>
          <p:nvPr/>
        </p:nvSpPr>
        <p:spPr bwMode="auto">
          <a:xfrm>
            <a:off x="2095500" y="3898900"/>
            <a:ext cx="315913" cy="317500"/>
          </a:xfrm>
          <a:prstGeom prst="ellipse">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4" name="椭圆 3"/>
          <p:cNvSpPr/>
          <p:nvPr/>
        </p:nvSpPr>
        <p:spPr bwMode="auto">
          <a:xfrm>
            <a:off x="6636068" y="3898900"/>
            <a:ext cx="315912" cy="317500"/>
          </a:xfrm>
          <a:prstGeom prst="ellipse">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5" name="文本框 1027"/>
          <p:cNvSpPr txBox="1">
            <a:spLocks noChangeArrowheads="1"/>
          </p:cNvSpPr>
          <p:nvPr/>
        </p:nvSpPr>
        <p:spPr bwMode="auto">
          <a:xfrm>
            <a:off x="2411413" y="3846513"/>
            <a:ext cx="40576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1800" b="1" dirty="0">
                <a:latin typeface="华文新魏" panose="02010800040101010101" charset="-122"/>
                <a:ea typeface="华文新魏" panose="02010800040101010101" charset="-122"/>
                <a:cs typeface="华文新魏" panose="02010800040101010101" charset="-122"/>
              </a:rPr>
              <a:t>答辩人：单栋芝（学号</a:t>
            </a:r>
            <a:r>
              <a:rPr lang="en-US" altLang="zh-CN" sz="1800" b="1" dirty="0">
                <a:latin typeface="华文新魏" panose="02010800040101010101" charset="-122"/>
                <a:ea typeface="华文新魏" panose="02010800040101010101" charset="-122"/>
                <a:cs typeface="华文新魏" panose="02010800040101010101" charset="-122"/>
              </a:rPr>
              <a:t>:2309020212</a:t>
            </a:r>
            <a:r>
              <a:rPr lang="zh-CN" altLang="en-US" sz="1800" b="1" dirty="0">
                <a:latin typeface="华文新魏" panose="02010800040101010101" charset="-122"/>
                <a:ea typeface="华文新魏" panose="02010800040101010101" charset="-122"/>
                <a:cs typeface="华文新魏" panose="02010800040101010101" charset="-122"/>
              </a:rPr>
              <a:t>）</a:t>
            </a:r>
            <a:endParaRPr lang="zh-CN" altLang="en-US" sz="1800" b="1" dirty="0">
              <a:latin typeface="华文新魏" panose="02010800040101010101" charset="-122"/>
              <a:ea typeface="华文新魏" panose="02010800040101010101" charset="-122"/>
              <a:cs typeface="华文新魏" panose="02010800040101010101" charset="-122"/>
            </a:endParaRPr>
          </a:p>
        </p:txBody>
      </p:sp>
      <p:sp>
        <p:nvSpPr>
          <p:cNvPr id="6" name="文本框 112"/>
          <p:cNvSpPr txBox="1">
            <a:spLocks noChangeArrowheads="1"/>
          </p:cNvSpPr>
          <p:nvPr/>
        </p:nvSpPr>
        <p:spPr bwMode="auto">
          <a:xfrm>
            <a:off x="6951980" y="3846513"/>
            <a:ext cx="1104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1800" b="1" dirty="0">
                <a:latin typeface="华文新魏" panose="02010800040101010101" charset="-122"/>
                <a:ea typeface="华文新魏" panose="02010800040101010101" charset="-122"/>
                <a:cs typeface="华文新魏" panose="02010800040101010101" charset="-122"/>
              </a:rPr>
              <a:t>智科</a:t>
            </a:r>
            <a:r>
              <a:rPr lang="en-US" altLang="zh-CN" sz="1800" b="1" dirty="0">
                <a:latin typeface="华文新魏" panose="02010800040101010101" charset="-122"/>
                <a:ea typeface="华文新魏" panose="02010800040101010101" charset="-122"/>
                <a:cs typeface="华文新魏" panose="02010800040101010101" charset="-122"/>
              </a:rPr>
              <a:t>23-2</a:t>
            </a:r>
            <a:endParaRPr lang="en-US" altLang="zh-CN" sz="1800" b="1" dirty="0">
              <a:latin typeface="华文新魏" panose="02010800040101010101" charset="-122"/>
              <a:ea typeface="华文新魏" panose="02010800040101010101" charset="-122"/>
              <a:cs typeface="华文新魏" panose="02010800040101010101" charset="-122"/>
            </a:endParaRPr>
          </a:p>
        </p:txBody>
      </p:sp>
      <p:sp>
        <p:nvSpPr>
          <p:cNvPr id="7" name="矩形 6"/>
          <p:cNvSpPr/>
          <p:nvPr/>
        </p:nvSpPr>
        <p:spPr>
          <a:xfrm>
            <a:off x="1466850" y="2439988"/>
            <a:ext cx="9677400" cy="2114550"/>
          </a:xfrm>
          <a:prstGeom prst="rect">
            <a:avLst/>
          </a:prstGeom>
          <a:noFill/>
          <a:ln w="2540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8" name="矩形 7"/>
          <p:cNvSpPr/>
          <p:nvPr/>
        </p:nvSpPr>
        <p:spPr>
          <a:xfrm>
            <a:off x="10906125" y="4237038"/>
            <a:ext cx="476250" cy="476250"/>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11" name="矩形 10"/>
          <p:cNvSpPr/>
          <p:nvPr/>
        </p:nvSpPr>
        <p:spPr>
          <a:xfrm>
            <a:off x="10637838" y="4008438"/>
            <a:ext cx="474662" cy="474662"/>
          </a:xfrm>
          <a:prstGeom prst="rect">
            <a:avLst/>
          </a:prstGeom>
          <a:solidFill>
            <a:srgbClr val="0078BF">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12" name="矩形 11"/>
          <p:cNvSpPr/>
          <p:nvPr/>
        </p:nvSpPr>
        <p:spPr>
          <a:xfrm>
            <a:off x="1308100" y="2233613"/>
            <a:ext cx="474663" cy="474662"/>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13" name="矩形 12"/>
          <p:cNvSpPr/>
          <p:nvPr/>
        </p:nvSpPr>
        <p:spPr>
          <a:xfrm>
            <a:off x="1460500" y="2386013"/>
            <a:ext cx="474663" cy="474662"/>
          </a:xfrm>
          <a:prstGeom prst="rect">
            <a:avLst/>
          </a:prstGeom>
          <a:solidFill>
            <a:srgbClr val="0078B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2" grpId="0"/>
      <p:bldP spid="3" grpId="0" bldLvl="0" animBg="1"/>
      <p:bldP spid="4" grpId="0" bldLvl="0" animBg="1"/>
      <p:bldP spid="5" grpId="0"/>
      <p:bldP spid="6" grpId="0"/>
      <p:bldP spid="7" grpId="0" bldLvl="0" animBg="1"/>
      <p:bldP spid="8" grpId="0" bldLvl="0" animBg="1"/>
      <p:bldP spid="11" grpId="0" bldLvl="0" animBg="1"/>
      <p:bldP spid="12" grpId="0" bldLvl="0" animBg="1"/>
      <p:bldP spid="13"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6" name="文本框 2"/>
          <p:cNvSpPr txBox="1">
            <a:spLocks noChangeArrowheads="1"/>
          </p:cNvSpPr>
          <p:nvPr/>
        </p:nvSpPr>
        <p:spPr bwMode="auto">
          <a:xfrm>
            <a:off x="1193007" y="726679"/>
            <a:ext cx="2418080"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4400" b="1" dirty="0">
                <a:solidFill>
                  <a:srgbClr val="0078BF"/>
                </a:solidFill>
                <a:latin typeface="微软雅黑" panose="020B0503020204020204" pitchFamily="34" charset="-122"/>
              </a:rPr>
              <a:t>实验</a:t>
            </a:r>
            <a:r>
              <a:rPr lang="zh-CN" altLang="en-US" sz="4400" b="1" dirty="0">
                <a:solidFill>
                  <a:srgbClr val="0078BF"/>
                </a:solidFill>
                <a:latin typeface="微软雅黑" panose="020B0503020204020204" pitchFamily="34" charset="-122"/>
              </a:rPr>
              <a:t>成果</a:t>
            </a:r>
            <a:endParaRPr lang="zh-CN" altLang="en-US" sz="4400" b="1" dirty="0">
              <a:solidFill>
                <a:srgbClr val="0078BF"/>
              </a:solidFill>
              <a:latin typeface="微软雅黑" panose="020B0503020204020204" pitchFamily="34" charset="-122"/>
            </a:endParaRPr>
          </a:p>
        </p:txBody>
      </p:sp>
      <p:grpSp>
        <p:nvGrpSpPr>
          <p:cNvPr id="2" name="组合 1"/>
          <p:cNvGrpSpPr/>
          <p:nvPr/>
        </p:nvGrpSpPr>
        <p:grpSpPr>
          <a:xfrm>
            <a:off x="989330" y="1882775"/>
            <a:ext cx="10366375" cy="4348480"/>
            <a:chOff x="1333500" y="1882775"/>
            <a:chExt cx="9677400" cy="4348163"/>
          </a:xfrm>
        </p:grpSpPr>
        <p:sp>
          <p:nvSpPr>
            <p:cNvPr id="6" name="圆角矩形 5"/>
            <p:cNvSpPr/>
            <p:nvPr/>
          </p:nvSpPr>
          <p:spPr>
            <a:xfrm>
              <a:off x="1333500" y="1882775"/>
              <a:ext cx="9486900" cy="4162425"/>
            </a:xfrm>
            <a:prstGeom prst="roundRect">
              <a:avLst>
                <a:gd name="adj" fmla="val 0"/>
              </a:avLst>
            </a:prstGeom>
            <a:solidFill>
              <a:schemeClr val="bg1">
                <a:lumMod val="8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5" name="圆角矩形 4"/>
            <p:cNvSpPr/>
            <p:nvPr/>
          </p:nvSpPr>
          <p:spPr>
            <a:xfrm>
              <a:off x="1524000" y="2068513"/>
              <a:ext cx="9486900" cy="4162425"/>
            </a:xfrm>
            <a:prstGeom prst="roundRect">
              <a:avLst>
                <a:gd name="adj" fmla="val 0"/>
              </a:avLst>
            </a:prstGeom>
            <a:solidFill>
              <a:schemeClr val="bg1"/>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grpSp>
      <p:sp>
        <p:nvSpPr>
          <p:cNvPr id="7" name="矩形 6"/>
          <p:cNvSpPr/>
          <p:nvPr/>
        </p:nvSpPr>
        <p:spPr>
          <a:xfrm>
            <a:off x="10726738" y="5940425"/>
            <a:ext cx="474662" cy="474663"/>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8" name="矩形 7"/>
          <p:cNvSpPr/>
          <p:nvPr/>
        </p:nvSpPr>
        <p:spPr>
          <a:xfrm>
            <a:off x="10456863" y="5711825"/>
            <a:ext cx="476250" cy="474663"/>
          </a:xfrm>
          <a:prstGeom prst="rect">
            <a:avLst/>
          </a:prstGeom>
          <a:solidFill>
            <a:srgbClr val="0078BF">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9" name="矩形 8"/>
          <p:cNvSpPr/>
          <p:nvPr/>
        </p:nvSpPr>
        <p:spPr>
          <a:xfrm>
            <a:off x="1220788" y="1874838"/>
            <a:ext cx="476250" cy="476250"/>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10" name="矩形 9"/>
          <p:cNvSpPr/>
          <p:nvPr/>
        </p:nvSpPr>
        <p:spPr>
          <a:xfrm>
            <a:off x="1373188" y="2027238"/>
            <a:ext cx="476250" cy="476250"/>
          </a:xfrm>
          <a:prstGeom prst="rect">
            <a:avLst/>
          </a:prstGeom>
          <a:solidFill>
            <a:srgbClr val="0078B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3083" name="文本框 10"/>
          <p:cNvSpPr txBox="1">
            <a:spLocks noChangeArrowheads="1"/>
          </p:cNvSpPr>
          <p:nvPr/>
        </p:nvSpPr>
        <p:spPr bwMode="auto">
          <a:xfrm>
            <a:off x="1788795" y="2237105"/>
            <a:ext cx="9144635" cy="2861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50000"/>
              </a:lnSpc>
              <a:spcBef>
                <a:spcPct val="0"/>
              </a:spcBef>
              <a:buFontTx/>
              <a:buNone/>
            </a:pPr>
            <a:r>
              <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rPr>
              <a:t>本实验开发了一套基于计算机视觉技术的图像拼接系统，主要实现了以下功能：</a:t>
            </a:r>
            <a:endPar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endParaRPr>
          </a:p>
          <a:p>
            <a:pPr eaLnBrk="1" hangingPunct="1">
              <a:lnSpc>
                <a:spcPct val="150000"/>
              </a:lnSpc>
              <a:spcBef>
                <a:spcPct val="0"/>
              </a:spcBef>
              <a:buFontTx/>
              <a:buNone/>
            </a:pPr>
            <a:r>
              <a:rPr lang="en-US" altLang="zh-CN" sz="2000" dirty="0">
                <a:solidFill>
                  <a:srgbClr val="404040"/>
                </a:solidFill>
                <a:latin typeface="宋体" panose="02010600030101010101" pitchFamily="2" charset="-122"/>
                <a:ea typeface="宋体" panose="02010600030101010101" pitchFamily="2" charset="-122"/>
                <a:cs typeface="宋体" panose="02010600030101010101" pitchFamily="2" charset="-122"/>
              </a:rPr>
              <a:t>1. </a:t>
            </a:r>
            <a:r>
              <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rPr>
              <a:t>多图像全景拼接：将多张具有重叠区域的图片自动拼接成一张全景图</a:t>
            </a:r>
            <a:endPar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endParaRPr>
          </a:p>
          <a:p>
            <a:pPr eaLnBrk="1" hangingPunct="1">
              <a:lnSpc>
                <a:spcPct val="150000"/>
              </a:lnSpc>
              <a:spcBef>
                <a:spcPct val="0"/>
              </a:spcBef>
              <a:buFontTx/>
              <a:buNone/>
            </a:pPr>
            <a:r>
              <a:rPr lang="en-US" altLang="zh-CN" sz="2000" dirty="0">
                <a:solidFill>
                  <a:srgbClr val="404040"/>
                </a:solidFill>
                <a:latin typeface="宋体" panose="02010600030101010101" pitchFamily="2" charset="-122"/>
                <a:ea typeface="宋体" panose="02010600030101010101" pitchFamily="2" charset="-122"/>
                <a:cs typeface="宋体" panose="02010600030101010101" pitchFamily="2" charset="-122"/>
              </a:rPr>
              <a:t>2. </a:t>
            </a:r>
            <a:r>
              <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rPr>
              <a:t>视频流处理：从视频中按时间间隔提取关键帧并进行全景拼接</a:t>
            </a:r>
            <a:endPar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endParaRPr>
          </a:p>
          <a:p>
            <a:pPr eaLnBrk="1" hangingPunct="1">
              <a:lnSpc>
                <a:spcPct val="150000"/>
              </a:lnSpc>
              <a:spcBef>
                <a:spcPct val="0"/>
              </a:spcBef>
              <a:buFontTx/>
              <a:buNone/>
            </a:pPr>
            <a:r>
              <a:rPr lang="en-US" altLang="zh-CN" sz="2000" dirty="0">
                <a:solidFill>
                  <a:srgbClr val="404040"/>
                </a:solidFill>
                <a:latin typeface="宋体" panose="02010600030101010101" pitchFamily="2" charset="-122"/>
                <a:ea typeface="宋体" panose="02010600030101010101" pitchFamily="2" charset="-122"/>
                <a:cs typeface="宋体" panose="02010600030101010101" pitchFamily="2" charset="-122"/>
              </a:rPr>
              <a:t>3. </a:t>
            </a:r>
            <a:r>
              <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rPr>
              <a:t>用户友好界面：提供图形化操作界面，支持参数配置和结果预览</a:t>
            </a:r>
            <a:endPar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endParaRPr>
          </a:p>
          <a:p>
            <a:pPr eaLnBrk="1" hangingPunct="1">
              <a:lnSpc>
                <a:spcPct val="150000"/>
              </a:lnSpc>
              <a:spcBef>
                <a:spcPct val="0"/>
              </a:spcBef>
              <a:buFontTx/>
              <a:buNone/>
            </a:pPr>
            <a:r>
              <a:rPr lang="en-US" altLang="zh-CN" sz="2000" dirty="0">
                <a:solidFill>
                  <a:srgbClr val="404040"/>
                </a:solidFill>
                <a:latin typeface="宋体" panose="02010600030101010101" pitchFamily="2" charset="-122"/>
                <a:ea typeface="宋体" panose="02010600030101010101" pitchFamily="2" charset="-122"/>
                <a:cs typeface="宋体" panose="02010600030101010101" pitchFamily="2" charset="-122"/>
              </a:rPr>
              <a:t>4. </a:t>
            </a:r>
            <a:r>
              <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rPr>
              <a:t>程序</a:t>
            </a:r>
            <a:r>
              <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rPr>
              <a:t>优化：消除鬼影、裂缝、变形等拼接</a:t>
            </a:r>
            <a:r>
              <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rPr>
              <a:t>缺陷</a:t>
            </a:r>
            <a:endPar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endParaRPr>
          </a:p>
          <a:p>
            <a:pPr eaLnBrk="1" hangingPunct="1">
              <a:lnSpc>
                <a:spcPct val="150000"/>
              </a:lnSpc>
              <a:spcBef>
                <a:spcPct val="0"/>
              </a:spcBef>
              <a:buFontTx/>
              <a:buNone/>
            </a:pPr>
            <a:r>
              <a:rPr lang="en-US" altLang="zh-CN" sz="2000" dirty="0">
                <a:solidFill>
                  <a:srgbClr val="404040"/>
                </a:solidFill>
                <a:latin typeface="宋体" panose="02010600030101010101" pitchFamily="2" charset="-122"/>
                <a:ea typeface="宋体" panose="02010600030101010101" pitchFamily="2" charset="-122"/>
                <a:cs typeface="宋体" panose="02010600030101010101" pitchFamily="2" charset="-122"/>
              </a:rPr>
              <a:t>5. </a:t>
            </a:r>
            <a:r>
              <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rPr>
              <a:t>自适应显示：根据屏幕分辨率自动调整预览图像大小</a:t>
            </a:r>
            <a:endParaRPr lang="zh-CN" altLang="en-US" sz="2000" dirty="0">
              <a:solidFill>
                <a:srgbClr val="404040"/>
              </a:solidFill>
              <a:latin typeface="宋体" panose="02010600030101010101" pitchFamily="2" charset="-122"/>
              <a:ea typeface="宋体" panose="02010600030101010101" pitchFamily="2" charset="-122"/>
              <a:cs typeface="宋体" panose="02010600030101010101" pitchFamily="2" charset="-122"/>
            </a:endParaRPr>
          </a:p>
        </p:txBody>
      </p:sp>
      <p:grpSp>
        <p:nvGrpSpPr>
          <p:cNvPr id="4" name="组合 3"/>
          <p:cNvGrpSpPr/>
          <p:nvPr/>
        </p:nvGrpSpPr>
        <p:grpSpPr>
          <a:xfrm>
            <a:off x="1932305" y="5187950"/>
            <a:ext cx="8291830" cy="521970"/>
            <a:chOff x="3148" y="6023"/>
            <a:chExt cx="13058" cy="822"/>
          </a:xfrm>
        </p:grpSpPr>
        <p:sp>
          <p:nvSpPr>
            <p:cNvPr id="3084" name="文本框 14"/>
            <p:cNvSpPr txBox="1">
              <a:spLocks noChangeArrowheads="1"/>
            </p:cNvSpPr>
            <p:nvPr/>
          </p:nvSpPr>
          <p:spPr bwMode="auto">
            <a:xfrm>
              <a:off x="3148" y="6023"/>
              <a:ext cx="2528" cy="8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dirty="0">
                  <a:solidFill>
                    <a:srgbClr val="0078BF"/>
                  </a:solidFill>
                  <a:latin typeface="微软雅黑" panose="020B0503020204020204" pitchFamily="34" charset="-122"/>
                </a:rPr>
                <a:t>双图</a:t>
              </a:r>
              <a:r>
                <a:rPr lang="zh-CN" altLang="en-US" b="1" dirty="0">
                  <a:solidFill>
                    <a:srgbClr val="0078BF"/>
                  </a:solidFill>
                  <a:latin typeface="微软雅黑" panose="020B0503020204020204" pitchFamily="34" charset="-122"/>
                </a:rPr>
                <a:t>拼接</a:t>
              </a:r>
              <a:endParaRPr lang="zh-CN" altLang="en-US" b="1" dirty="0">
                <a:solidFill>
                  <a:srgbClr val="0078BF"/>
                </a:solidFill>
                <a:latin typeface="微软雅黑" panose="020B0503020204020204" pitchFamily="34" charset="-122"/>
              </a:endParaRPr>
            </a:p>
          </p:txBody>
        </p:sp>
        <p:sp>
          <p:nvSpPr>
            <p:cNvPr id="3085" name="文本框 15"/>
            <p:cNvSpPr txBox="1">
              <a:spLocks noChangeArrowheads="1"/>
            </p:cNvSpPr>
            <p:nvPr/>
          </p:nvSpPr>
          <p:spPr bwMode="auto">
            <a:xfrm>
              <a:off x="6565" y="6023"/>
              <a:ext cx="2528" cy="8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a:solidFill>
                    <a:srgbClr val="0078BF"/>
                  </a:solidFill>
                  <a:latin typeface="微软雅黑" panose="020B0503020204020204" pitchFamily="34" charset="-122"/>
                </a:rPr>
                <a:t>多图</a:t>
              </a:r>
              <a:r>
                <a:rPr lang="zh-CN" altLang="en-US" b="1">
                  <a:solidFill>
                    <a:srgbClr val="0078BF"/>
                  </a:solidFill>
                  <a:latin typeface="微软雅黑" panose="020B0503020204020204" pitchFamily="34" charset="-122"/>
                </a:rPr>
                <a:t>拼接</a:t>
              </a:r>
              <a:endParaRPr lang="zh-CN" altLang="en-US" b="1">
                <a:solidFill>
                  <a:srgbClr val="0078BF"/>
                </a:solidFill>
                <a:latin typeface="微软雅黑" panose="020B0503020204020204" pitchFamily="34" charset="-122"/>
              </a:endParaRPr>
            </a:p>
          </p:txBody>
        </p:sp>
        <p:sp>
          <p:nvSpPr>
            <p:cNvPr id="3086" name="文本框 16"/>
            <p:cNvSpPr txBox="1">
              <a:spLocks noChangeArrowheads="1"/>
            </p:cNvSpPr>
            <p:nvPr/>
          </p:nvSpPr>
          <p:spPr bwMode="auto">
            <a:xfrm>
              <a:off x="9835" y="6023"/>
              <a:ext cx="3088" cy="8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a:solidFill>
                    <a:srgbClr val="0078BF"/>
                  </a:solidFill>
                  <a:latin typeface="微软雅黑" panose="020B0503020204020204" pitchFamily="34" charset="-122"/>
                </a:rPr>
                <a:t>视频流</a:t>
              </a:r>
              <a:r>
                <a:rPr lang="zh-CN" altLang="en-US" b="1">
                  <a:solidFill>
                    <a:srgbClr val="0078BF"/>
                  </a:solidFill>
                  <a:latin typeface="微软雅黑" panose="020B0503020204020204" pitchFamily="34" charset="-122"/>
                </a:rPr>
                <a:t>处理</a:t>
              </a:r>
              <a:endParaRPr lang="zh-CN" altLang="en-US" b="1">
                <a:solidFill>
                  <a:srgbClr val="0078BF"/>
                </a:solidFill>
                <a:latin typeface="微软雅黑" panose="020B0503020204020204" pitchFamily="34" charset="-122"/>
              </a:endParaRPr>
            </a:p>
          </p:txBody>
        </p:sp>
        <p:sp>
          <p:nvSpPr>
            <p:cNvPr id="3087" name="文本框 17"/>
            <p:cNvSpPr txBox="1">
              <a:spLocks noChangeArrowheads="1"/>
            </p:cNvSpPr>
            <p:nvPr/>
          </p:nvSpPr>
          <p:spPr bwMode="auto">
            <a:xfrm>
              <a:off x="13678" y="6023"/>
              <a:ext cx="2528" cy="8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a:solidFill>
                    <a:srgbClr val="0078BF"/>
                  </a:solidFill>
                  <a:latin typeface="微软雅黑" panose="020B0503020204020204" pitchFamily="34" charset="-122"/>
                </a:rPr>
                <a:t>交互</a:t>
              </a:r>
              <a:r>
                <a:rPr lang="zh-CN" altLang="en-US" b="1">
                  <a:solidFill>
                    <a:srgbClr val="0078BF"/>
                  </a:solidFill>
                  <a:latin typeface="微软雅黑" panose="020B0503020204020204" pitchFamily="34" charset="-122"/>
                </a:rPr>
                <a:t>界面</a:t>
              </a:r>
              <a:endParaRPr lang="zh-CN" altLang="en-US" b="1">
                <a:solidFill>
                  <a:srgbClr val="0078BF"/>
                </a:solidFill>
                <a:latin typeface="微软雅黑" panose="020B0503020204020204" pitchFamily="34" charset="-122"/>
              </a:endParaRPr>
            </a:p>
          </p:txBody>
        </p:sp>
      </p:grpSp>
      <p:pic>
        <p:nvPicPr>
          <p:cNvPr id="3" name="图片 2" descr="资源 1"/>
          <p:cNvPicPr>
            <a:picLocks noChangeAspect="1"/>
          </p:cNvPicPr>
          <p:nvPr/>
        </p:nvPicPr>
        <p:blipFill>
          <a:blip r:embed="rId1"/>
          <a:srcRect r="44390"/>
          <a:stretch>
            <a:fillRect/>
          </a:stretch>
        </p:blipFill>
        <p:spPr>
          <a:xfrm>
            <a:off x="8253730" y="558165"/>
            <a:ext cx="2933065" cy="936625"/>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076" grpId="0"/>
      <p:bldP spid="7" grpId="0" bldLvl="0" animBg="1"/>
      <p:bldP spid="8" grpId="0" bldLvl="0" animBg="1"/>
      <p:bldP spid="9" grpId="0" bldLvl="0" animBg="1"/>
      <p:bldP spid="10" grpId="0" bldLvl="0" animBg="1"/>
      <p:bldP spid="308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14"/>
          <p:cNvSpPr>
            <a:spLocks noChangeArrowheads="1"/>
          </p:cNvSpPr>
          <p:nvPr/>
        </p:nvSpPr>
        <p:spPr bwMode="auto">
          <a:xfrm>
            <a:off x="6577807" y="2639332"/>
            <a:ext cx="4762500" cy="272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50000"/>
              </a:lnSpc>
              <a:spcBef>
                <a:spcPct val="0"/>
              </a:spcBef>
              <a:buFontTx/>
              <a:buNone/>
            </a:pPr>
            <a:r>
              <a:rPr lang="zh-CN" altLang="en-US" sz="1800" b="1">
                <a:solidFill>
                  <a:srgbClr val="4B649F"/>
                </a:solidFill>
                <a:latin typeface="微软雅黑" panose="020B0503020204020204" pitchFamily="34" charset="-122"/>
              </a:rPr>
              <a:t>后期优化：</a:t>
            </a:r>
            <a:endParaRPr lang="zh-CN" altLang="en-US" sz="1800" b="1">
              <a:solidFill>
                <a:srgbClr val="4B649F"/>
              </a:solidFill>
              <a:latin typeface="微软雅黑" panose="020B0503020204020204" pitchFamily="34" charset="-122"/>
            </a:endParaRPr>
          </a:p>
          <a:p>
            <a:pPr algn="just" eaLnBrk="1" hangingPunct="1">
              <a:lnSpc>
                <a:spcPct val="200000"/>
              </a:lnSpc>
              <a:spcBef>
                <a:spcPct val="0"/>
              </a:spcBef>
              <a:buFontTx/>
              <a:buNone/>
            </a:pPr>
            <a:r>
              <a:rPr lang="en-US" altLang="zh-CN" sz="1800" b="1">
                <a:solidFill>
                  <a:srgbClr val="4B649F"/>
                </a:solidFill>
                <a:latin typeface="微软雅黑" panose="020B0503020204020204" pitchFamily="34" charset="-122"/>
              </a:rPr>
              <a:t>1. </a:t>
            </a:r>
            <a:r>
              <a:rPr lang="zh-CN" altLang="en-US" sz="1800" b="1">
                <a:solidFill>
                  <a:srgbClr val="4B649F"/>
                </a:solidFill>
                <a:latin typeface="微软雅黑" panose="020B0503020204020204" pitchFamily="34" charset="-122"/>
              </a:rPr>
              <a:t>错误处理与状态反馈</a:t>
            </a:r>
            <a:endParaRPr lang="zh-CN" altLang="en-US" sz="1800" b="1">
              <a:solidFill>
                <a:srgbClr val="4B649F"/>
              </a:solidFill>
              <a:latin typeface="微软雅黑" panose="020B0503020204020204" pitchFamily="34" charset="-122"/>
            </a:endParaRPr>
          </a:p>
          <a:p>
            <a:pPr algn="just" eaLnBrk="1" hangingPunct="1">
              <a:lnSpc>
                <a:spcPct val="200000"/>
              </a:lnSpc>
              <a:spcBef>
                <a:spcPct val="0"/>
              </a:spcBef>
              <a:buFontTx/>
              <a:buNone/>
            </a:pPr>
            <a:r>
              <a:rPr lang="en-US" altLang="zh-CN" sz="1800" b="1">
                <a:solidFill>
                  <a:srgbClr val="4B649F"/>
                </a:solidFill>
                <a:latin typeface="微软雅黑" panose="020B0503020204020204" pitchFamily="34" charset="-122"/>
              </a:rPr>
              <a:t>2. </a:t>
            </a:r>
            <a:r>
              <a:rPr lang="zh-CN" altLang="en-US" sz="1800" b="1">
                <a:solidFill>
                  <a:srgbClr val="4B649F"/>
                </a:solidFill>
                <a:latin typeface="微软雅黑" panose="020B0503020204020204" pitchFamily="34" charset="-122"/>
              </a:rPr>
              <a:t>智能裁剪算法优化</a:t>
            </a:r>
            <a:endParaRPr lang="zh-CN" altLang="en-US" sz="1800" b="1">
              <a:solidFill>
                <a:srgbClr val="4B649F"/>
              </a:solidFill>
              <a:latin typeface="微软雅黑" panose="020B0503020204020204" pitchFamily="34" charset="-122"/>
            </a:endParaRPr>
          </a:p>
          <a:p>
            <a:pPr algn="just" eaLnBrk="1" hangingPunct="1">
              <a:lnSpc>
                <a:spcPct val="200000"/>
              </a:lnSpc>
              <a:spcBef>
                <a:spcPct val="0"/>
              </a:spcBef>
              <a:buFontTx/>
              <a:buNone/>
            </a:pPr>
            <a:r>
              <a:rPr lang="en-US" altLang="zh-CN" sz="1800" b="1">
                <a:solidFill>
                  <a:srgbClr val="4B649F"/>
                </a:solidFill>
                <a:latin typeface="微软雅黑" panose="020B0503020204020204" pitchFamily="34" charset="-122"/>
              </a:rPr>
              <a:t>3. </a:t>
            </a:r>
            <a:r>
              <a:rPr lang="zh-CN" altLang="en-US" sz="1800" b="1">
                <a:solidFill>
                  <a:srgbClr val="4B649F"/>
                </a:solidFill>
                <a:latin typeface="微软雅黑" panose="020B0503020204020204" pitchFamily="34" charset="-122"/>
                <a:sym typeface="+mn-ea"/>
              </a:rPr>
              <a:t>屏幕自适应显示</a:t>
            </a:r>
            <a:endParaRPr lang="zh-CN" altLang="en-US" sz="1800" b="1">
              <a:solidFill>
                <a:srgbClr val="4B649F"/>
              </a:solidFill>
              <a:latin typeface="微软雅黑" panose="020B0503020204020204" pitchFamily="34" charset="-122"/>
              <a:sym typeface="+mn-ea"/>
            </a:endParaRPr>
          </a:p>
          <a:p>
            <a:pPr algn="just" eaLnBrk="1" hangingPunct="1">
              <a:lnSpc>
                <a:spcPct val="200000"/>
              </a:lnSpc>
              <a:spcBef>
                <a:spcPct val="0"/>
              </a:spcBef>
              <a:buFontTx/>
              <a:buNone/>
            </a:pPr>
            <a:r>
              <a:rPr lang="en-US" altLang="zh-CN" sz="1800" b="1">
                <a:solidFill>
                  <a:srgbClr val="4B649F"/>
                </a:solidFill>
                <a:latin typeface="微软雅黑" panose="020B0503020204020204" pitchFamily="34" charset="-122"/>
              </a:rPr>
              <a:t>4. </a:t>
            </a:r>
            <a:r>
              <a:rPr lang="zh-CN" altLang="en-US" sz="1800" b="1">
                <a:solidFill>
                  <a:srgbClr val="4B649F"/>
                </a:solidFill>
                <a:latin typeface="微软雅黑" panose="020B0503020204020204" pitchFamily="34" charset="-122"/>
              </a:rPr>
              <a:t>前端界面优化</a:t>
            </a:r>
            <a:endParaRPr lang="zh-CN" altLang="en-US" sz="1800" b="1">
              <a:solidFill>
                <a:srgbClr val="4B649F"/>
              </a:solidFill>
              <a:latin typeface="微软雅黑" panose="020B0503020204020204" pitchFamily="34" charset="-122"/>
            </a:endParaRPr>
          </a:p>
        </p:txBody>
      </p:sp>
      <p:grpSp>
        <p:nvGrpSpPr>
          <p:cNvPr id="13" name="组合 12"/>
          <p:cNvGrpSpPr/>
          <p:nvPr/>
        </p:nvGrpSpPr>
        <p:grpSpPr>
          <a:xfrm>
            <a:off x="484981" y="2461532"/>
            <a:ext cx="11222038" cy="3017838"/>
            <a:chOff x="388937" y="2098675"/>
            <a:chExt cx="11222038" cy="3017838"/>
          </a:xfrm>
        </p:grpSpPr>
        <p:sp>
          <p:nvSpPr>
            <p:cNvPr id="2" name="矩形 1"/>
            <p:cNvSpPr/>
            <p:nvPr/>
          </p:nvSpPr>
          <p:spPr>
            <a:xfrm>
              <a:off x="388937" y="2106613"/>
              <a:ext cx="5545137" cy="3009900"/>
            </a:xfrm>
            <a:prstGeom prst="rect">
              <a:avLst/>
            </a:prstGeom>
            <a:solidFill>
              <a:srgbClr val="0078BF"/>
            </a:solidFill>
            <a:ln>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8" name="矩形 7"/>
            <p:cNvSpPr/>
            <p:nvPr/>
          </p:nvSpPr>
          <p:spPr>
            <a:xfrm>
              <a:off x="6065520" y="2098675"/>
              <a:ext cx="5545138" cy="3009900"/>
            </a:xfrm>
            <a:prstGeom prst="rect">
              <a:avLst/>
            </a:prstGeom>
            <a:noFill/>
            <a:ln>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9" name="矩形 8"/>
            <p:cNvSpPr/>
            <p:nvPr/>
          </p:nvSpPr>
          <p:spPr>
            <a:xfrm>
              <a:off x="11272838" y="2106613"/>
              <a:ext cx="338137" cy="338137"/>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10" name="矩形 9"/>
            <p:cNvSpPr/>
            <p:nvPr/>
          </p:nvSpPr>
          <p:spPr>
            <a:xfrm>
              <a:off x="11272838" y="4772025"/>
              <a:ext cx="338137" cy="336550"/>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grpSp>
      <p:grpSp>
        <p:nvGrpSpPr>
          <p:cNvPr id="12" name="组合 11"/>
          <p:cNvGrpSpPr/>
          <p:nvPr/>
        </p:nvGrpSpPr>
        <p:grpSpPr>
          <a:xfrm>
            <a:off x="0" y="457200"/>
            <a:ext cx="4368800" cy="914400"/>
            <a:chOff x="0" y="457200"/>
            <a:chExt cx="4679950" cy="914400"/>
          </a:xfrm>
        </p:grpSpPr>
        <p:sp>
          <p:nvSpPr>
            <p:cNvPr id="3" name="任意多边形 10"/>
            <p:cNvSpPr/>
            <p:nvPr/>
          </p:nvSpPr>
          <p:spPr>
            <a:xfrm rot="5400000">
              <a:off x="1882775" y="-1425575"/>
              <a:ext cx="914400" cy="4679950"/>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5" name="文本框 11"/>
            <p:cNvSpPr txBox="1">
              <a:spLocks noChangeArrowheads="1"/>
            </p:cNvSpPr>
            <p:nvPr/>
          </p:nvSpPr>
          <p:spPr bwMode="auto">
            <a:xfrm>
              <a:off x="601999" y="552450"/>
              <a:ext cx="355553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3600" b="1" dirty="0">
                  <a:solidFill>
                    <a:schemeClr val="bg1"/>
                  </a:solidFill>
                  <a:latin typeface="微软雅黑" panose="020B0503020204020204" pitchFamily="34" charset="-122"/>
                </a:rPr>
                <a:t>核心算法设计</a:t>
              </a:r>
              <a:endParaRPr lang="zh-CN" altLang="en-US" sz="3600" b="1" dirty="0">
                <a:solidFill>
                  <a:schemeClr val="bg1"/>
                </a:solidFill>
                <a:latin typeface="微软雅黑" panose="020B0503020204020204" pitchFamily="34" charset="-122"/>
              </a:endParaRPr>
            </a:p>
          </p:txBody>
        </p:sp>
      </p:grpSp>
      <p:sp>
        <p:nvSpPr>
          <p:cNvPr id="6" name="文本框 13"/>
          <p:cNvSpPr txBox="1">
            <a:spLocks noChangeArrowheads="1"/>
          </p:cNvSpPr>
          <p:nvPr/>
        </p:nvSpPr>
        <p:spPr bwMode="auto">
          <a:xfrm>
            <a:off x="688181" y="2639332"/>
            <a:ext cx="5160963" cy="258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50000"/>
              </a:lnSpc>
              <a:spcBef>
                <a:spcPct val="0"/>
              </a:spcBef>
              <a:buFontTx/>
              <a:buNone/>
            </a:pPr>
            <a:r>
              <a:rPr lang="en-US" altLang="zh-CN" sz="1800" dirty="0">
                <a:solidFill>
                  <a:schemeClr val="bg1"/>
                </a:solidFill>
                <a:latin typeface="微软雅黑" panose="020B0503020204020204" pitchFamily="34" charset="-122"/>
              </a:rPr>
              <a:t>1. </a:t>
            </a:r>
            <a:r>
              <a:rPr lang="zh-CN" altLang="en-US" sz="1800" dirty="0">
                <a:solidFill>
                  <a:schemeClr val="bg1"/>
                </a:solidFill>
                <a:latin typeface="微软雅黑" panose="020B0503020204020204" pitchFamily="34" charset="-122"/>
              </a:rPr>
              <a:t>特征提取与匹配：使用</a:t>
            </a:r>
            <a:r>
              <a:rPr lang="en-US" altLang="zh-CN" sz="1800" dirty="0">
                <a:solidFill>
                  <a:schemeClr val="bg1"/>
                </a:solidFill>
                <a:latin typeface="微软雅黑" panose="020B0503020204020204" pitchFamily="34" charset="-122"/>
              </a:rPr>
              <a:t>SIFT</a:t>
            </a:r>
            <a:r>
              <a:rPr lang="zh-CN" altLang="en-US" sz="1800" dirty="0">
                <a:solidFill>
                  <a:schemeClr val="bg1"/>
                </a:solidFill>
                <a:latin typeface="微软雅黑" panose="020B0503020204020204" pitchFamily="34" charset="-122"/>
              </a:rPr>
              <a:t>算法检测关键点并计算特征描述符</a:t>
            </a:r>
            <a:endParaRPr lang="zh-CN" altLang="en-US" sz="1800" dirty="0">
              <a:solidFill>
                <a:schemeClr val="bg1"/>
              </a:solidFill>
              <a:latin typeface="微软雅黑" panose="020B0503020204020204" pitchFamily="34" charset="-122"/>
            </a:endParaRPr>
          </a:p>
          <a:p>
            <a:pPr algn="just" eaLnBrk="1" hangingPunct="1">
              <a:lnSpc>
                <a:spcPct val="150000"/>
              </a:lnSpc>
              <a:spcBef>
                <a:spcPct val="0"/>
              </a:spcBef>
              <a:buFontTx/>
              <a:buNone/>
            </a:pPr>
            <a:r>
              <a:rPr lang="en-US" altLang="zh-CN" sz="1800" dirty="0">
                <a:solidFill>
                  <a:schemeClr val="bg1"/>
                </a:solidFill>
                <a:latin typeface="微软雅黑" panose="020B0503020204020204" pitchFamily="34" charset="-122"/>
              </a:rPr>
              <a:t>2. </a:t>
            </a:r>
            <a:r>
              <a:rPr lang="zh-CN" altLang="en-US" sz="1800" dirty="0">
                <a:solidFill>
                  <a:schemeClr val="bg1"/>
                </a:solidFill>
                <a:latin typeface="微软雅黑" panose="020B0503020204020204" pitchFamily="34" charset="-122"/>
              </a:rPr>
              <a:t>图像配准：通过特征匹配计算图像间的变换矩阵（单应性矩阵）</a:t>
            </a:r>
            <a:endParaRPr lang="zh-CN" altLang="en-US" sz="1800" dirty="0">
              <a:solidFill>
                <a:schemeClr val="bg1"/>
              </a:solidFill>
              <a:latin typeface="微软雅黑" panose="020B0503020204020204" pitchFamily="34" charset="-122"/>
            </a:endParaRPr>
          </a:p>
          <a:p>
            <a:pPr algn="just" eaLnBrk="1" hangingPunct="1">
              <a:lnSpc>
                <a:spcPct val="150000"/>
              </a:lnSpc>
              <a:spcBef>
                <a:spcPct val="0"/>
              </a:spcBef>
              <a:buFontTx/>
              <a:buNone/>
            </a:pPr>
            <a:r>
              <a:rPr lang="en-US" altLang="zh-CN" sz="1800" dirty="0">
                <a:solidFill>
                  <a:schemeClr val="bg1"/>
                </a:solidFill>
                <a:latin typeface="微软雅黑" panose="020B0503020204020204" pitchFamily="34" charset="-122"/>
              </a:rPr>
              <a:t>3. </a:t>
            </a:r>
            <a:r>
              <a:rPr lang="zh-CN" altLang="en-US" sz="1800" dirty="0">
                <a:solidFill>
                  <a:schemeClr val="bg1"/>
                </a:solidFill>
                <a:latin typeface="微软雅黑" panose="020B0503020204020204" pitchFamily="34" charset="-122"/>
              </a:rPr>
              <a:t>图像变换与融合：应用透视变换进行图像对齐，采用多频段融合算法消除接缝</a:t>
            </a:r>
            <a:endParaRPr lang="zh-CN" altLang="en-US" sz="1800" dirty="0">
              <a:solidFill>
                <a:schemeClr val="bg1"/>
              </a:solidFill>
              <a:latin typeface="微软雅黑" panose="020B0503020204020204" pitchFamily="34" charset="-122"/>
            </a:endParaRPr>
          </a:p>
        </p:txBody>
      </p:sp>
      <p:pic>
        <p:nvPicPr>
          <p:cNvPr id="11" name="图片 10" descr="资源 1"/>
          <p:cNvPicPr>
            <a:picLocks noChangeAspect="1"/>
          </p:cNvPicPr>
          <p:nvPr/>
        </p:nvPicPr>
        <p:blipFill>
          <a:blip r:embed="rId1"/>
          <a:srcRect r="44390"/>
          <a:stretch>
            <a:fillRect/>
          </a:stretch>
        </p:blipFill>
        <p:spPr>
          <a:xfrm>
            <a:off x="8253730" y="558165"/>
            <a:ext cx="2933065" cy="936625"/>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7"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44"/>
          <p:cNvSpPr txBox="1">
            <a:spLocks noChangeArrowheads="1"/>
          </p:cNvSpPr>
          <p:nvPr>
            <p:custDataLst>
              <p:tags r:id="rId1"/>
            </p:custDataLst>
          </p:nvPr>
        </p:nvSpPr>
        <p:spPr bwMode="auto">
          <a:xfrm>
            <a:off x="1142793" y="4213985"/>
            <a:ext cx="2076450"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ctr" eaLnBrk="1" hangingPunct="1">
              <a:lnSpc>
                <a:spcPct val="150000"/>
              </a:lnSpc>
              <a:spcBef>
                <a:spcPct val="0"/>
              </a:spcBef>
              <a:buFontTx/>
              <a:buNone/>
            </a:pPr>
            <a:r>
              <a:rPr lang="zh-CN" altLang="en-US" sz="2400" b="1" dirty="0">
                <a:solidFill>
                  <a:srgbClr val="404040"/>
                </a:solidFill>
                <a:latin typeface="微软雅黑" panose="020B0503020204020204" pitchFamily="34" charset="-122"/>
              </a:rPr>
              <a:t>两张图片</a:t>
            </a:r>
            <a:r>
              <a:rPr lang="zh-CN" altLang="en-US" sz="2400" b="1" dirty="0">
                <a:solidFill>
                  <a:srgbClr val="404040"/>
                </a:solidFill>
                <a:latin typeface="微软雅黑" panose="020B0503020204020204" pitchFamily="34" charset="-122"/>
              </a:rPr>
              <a:t>拼接</a:t>
            </a:r>
            <a:endParaRPr lang="zh-CN" altLang="en-US" sz="2400" b="1" dirty="0">
              <a:solidFill>
                <a:srgbClr val="404040"/>
              </a:solidFill>
              <a:latin typeface="微软雅黑" panose="020B0503020204020204" pitchFamily="34" charset="-122"/>
            </a:endParaRPr>
          </a:p>
          <a:p>
            <a:pPr algn="ctr" eaLnBrk="1" hangingPunct="1">
              <a:lnSpc>
                <a:spcPct val="150000"/>
              </a:lnSpc>
              <a:spcBef>
                <a:spcPct val="0"/>
              </a:spcBef>
              <a:buFontTx/>
              <a:buNone/>
            </a:pPr>
            <a:r>
              <a:rPr lang="zh-CN" altLang="en-US" sz="2400" b="1" dirty="0">
                <a:solidFill>
                  <a:srgbClr val="404040"/>
                </a:solidFill>
                <a:latin typeface="微软雅黑" panose="020B0503020204020204" pitchFamily="34" charset="-122"/>
              </a:rPr>
              <a:t>多张图片</a:t>
            </a:r>
            <a:r>
              <a:rPr lang="zh-CN" altLang="en-US" sz="2400" b="1" dirty="0">
                <a:solidFill>
                  <a:srgbClr val="404040"/>
                </a:solidFill>
                <a:latin typeface="微软雅黑" panose="020B0503020204020204" pitchFamily="34" charset="-122"/>
              </a:rPr>
              <a:t>拼接</a:t>
            </a:r>
            <a:endParaRPr lang="zh-CN" altLang="en-US" sz="2400" b="1" dirty="0">
              <a:solidFill>
                <a:srgbClr val="404040"/>
              </a:solidFill>
              <a:latin typeface="微软雅黑" panose="020B0503020204020204" pitchFamily="34" charset="-122"/>
            </a:endParaRPr>
          </a:p>
        </p:txBody>
      </p:sp>
      <p:sp>
        <p:nvSpPr>
          <p:cNvPr id="30" name="文本框 45"/>
          <p:cNvSpPr txBox="1">
            <a:spLocks noChangeArrowheads="1"/>
          </p:cNvSpPr>
          <p:nvPr>
            <p:custDataLst>
              <p:tags r:id="rId2"/>
            </p:custDataLst>
          </p:nvPr>
        </p:nvSpPr>
        <p:spPr bwMode="auto">
          <a:xfrm>
            <a:off x="3657393" y="4213985"/>
            <a:ext cx="2157412"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ctr" eaLnBrk="1" hangingPunct="1">
              <a:lnSpc>
                <a:spcPct val="150000"/>
              </a:lnSpc>
              <a:spcBef>
                <a:spcPct val="0"/>
              </a:spcBef>
              <a:buFontTx/>
              <a:buNone/>
            </a:pPr>
            <a:r>
              <a:rPr lang="zh-CN" altLang="en-US" sz="2400" b="1">
                <a:solidFill>
                  <a:srgbClr val="404040"/>
                </a:solidFill>
                <a:latin typeface="微软雅黑" panose="020B0503020204020204" pitchFamily="34" charset="-122"/>
              </a:rPr>
              <a:t>对视频流输入进行</a:t>
            </a:r>
            <a:r>
              <a:rPr lang="zh-CN" altLang="en-US" sz="2400" b="1">
                <a:solidFill>
                  <a:srgbClr val="404040"/>
                </a:solidFill>
                <a:latin typeface="微软雅黑" panose="020B0503020204020204" pitchFamily="34" charset="-122"/>
              </a:rPr>
              <a:t>处理</a:t>
            </a:r>
            <a:endParaRPr lang="zh-CN" altLang="en-US" sz="2400" b="1">
              <a:solidFill>
                <a:srgbClr val="404040"/>
              </a:solidFill>
              <a:latin typeface="微软雅黑" panose="020B0503020204020204" pitchFamily="34" charset="-122"/>
            </a:endParaRPr>
          </a:p>
        </p:txBody>
      </p:sp>
      <p:sp>
        <p:nvSpPr>
          <p:cNvPr id="31" name="文本框 46"/>
          <p:cNvSpPr txBox="1">
            <a:spLocks noChangeArrowheads="1"/>
          </p:cNvSpPr>
          <p:nvPr>
            <p:custDataLst>
              <p:tags r:id="rId3"/>
            </p:custDataLst>
          </p:nvPr>
        </p:nvSpPr>
        <p:spPr bwMode="auto">
          <a:xfrm>
            <a:off x="6102143" y="4213985"/>
            <a:ext cx="2154237"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ctr" eaLnBrk="1" hangingPunct="1">
              <a:lnSpc>
                <a:spcPct val="150000"/>
              </a:lnSpc>
              <a:spcBef>
                <a:spcPct val="0"/>
              </a:spcBef>
              <a:buFontTx/>
              <a:buNone/>
            </a:pPr>
            <a:r>
              <a:rPr lang="zh-CN" altLang="en-US" sz="2400" b="1">
                <a:solidFill>
                  <a:srgbClr val="404040"/>
                </a:solidFill>
                <a:latin typeface="微软雅黑" panose="020B0503020204020204" pitchFamily="34" charset="-122"/>
              </a:rPr>
              <a:t>使用</a:t>
            </a:r>
            <a:r>
              <a:rPr lang="en-US" altLang="zh-CN" sz="2400" b="1">
                <a:solidFill>
                  <a:srgbClr val="404040"/>
                </a:solidFill>
                <a:latin typeface="微软雅黑" panose="020B0503020204020204" pitchFamily="34" charset="-122"/>
              </a:rPr>
              <a:t>tk</a:t>
            </a:r>
            <a:r>
              <a:rPr lang="zh-CN" altLang="en-US" sz="2400" b="1">
                <a:solidFill>
                  <a:srgbClr val="404040"/>
                </a:solidFill>
                <a:latin typeface="微软雅黑" panose="020B0503020204020204" pitchFamily="34" charset="-122"/>
              </a:rPr>
              <a:t>设计</a:t>
            </a:r>
            <a:endParaRPr lang="zh-CN" altLang="en-US" sz="2400" b="1">
              <a:solidFill>
                <a:srgbClr val="404040"/>
              </a:solidFill>
              <a:latin typeface="微软雅黑" panose="020B0503020204020204" pitchFamily="34" charset="-122"/>
            </a:endParaRPr>
          </a:p>
          <a:p>
            <a:pPr algn="ctr" eaLnBrk="1" hangingPunct="1">
              <a:lnSpc>
                <a:spcPct val="150000"/>
              </a:lnSpc>
              <a:spcBef>
                <a:spcPct val="0"/>
              </a:spcBef>
              <a:buFontTx/>
              <a:buNone/>
            </a:pPr>
            <a:r>
              <a:rPr lang="zh-CN" altLang="en-US" sz="2400" b="1">
                <a:solidFill>
                  <a:srgbClr val="404040"/>
                </a:solidFill>
                <a:latin typeface="微软雅黑" panose="020B0503020204020204" pitchFamily="34" charset="-122"/>
              </a:rPr>
              <a:t>前端</a:t>
            </a:r>
            <a:r>
              <a:rPr lang="zh-CN" altLang="en-US" sz="2400" b="1">
                <a:solidFill>
                  <a:srgbClr val="404040"/>
                </a:solidFill>
                <a:latin typeface="微软雅黑" panose="020B0503020204020204" pitchFamily="34" charset="-122"/>
              </a:rPr>
              <a:t>交互界面</a:t>
            </a:r>
            <a:endParaRPr lang="zh-CN" altLang="en-US" sz="2400" b="1">
              <a:solidFill>
                <a:srgbClr val="404040"/>
              </a:solidFill>
              <a:latin typeface="微软雅黑" panose="020B0503020204020204" pitchFamily="34" charset="-122"/>
            </a:endParaRPr>
          </a:p>
        </p:txBody>
      </p:sp>
      <p:sp>
        <p:nvSpPr>
          <p:cNvPr id="32" name="文本框 47"/>
          <p:cNvSpPr txBox="1">
            <a:spLocks noChangeArrowheads="1"/>
          </p:cNvSpPr>
          <p:nvPr>
            <p:custDataLst>
              <p:tags r:id="rId4"/>
            </p:custDataLst>
          </p:nvPr>
        </p:nvSpPr>
        <p:spPr bwMode="auto">
          <a:xfrm>
            <a:off x="8513445" y="4213860"/>
            <a:ext cx="2424430"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ctr" eaLnBrk="1" hangingPunct="1">
              <a:lnSpc>
                <a:spcPct val="150000"/>
              </a:lnSpc>
              <a:spcBef>
                <a:spcPct val="0"/>
              </a:spcBef>
              <a:buFontTx/>
              <a:buNone/>
            </a:pPr>
            <a:r>
              <a:rPr lang="zh-CN" altLang="en-US" sz="2400" b="1">
                <a:solidFill>
                  <a:srgbClr val="404040"/>
                </a:solidFill>
                <a:latin typeface="微软雅黑" panose="020B0503020204020204" pitchFamily="34" charset="-122"/>
              </a:rPr>
              <a:t>修复黑边、变形等</a:t>
            </a:r>
            <a:r>
              <a:rPr lang="zh-CN" altLang="en-US" sz="2400" b="1">
                <a:solidFill>
                  <a:srgbClr val="404040"/>
                </a:solidFill>
                <a:latin typeface="微软雅黑" panose="020B0503020204020204" pitchFamily="34" charset="-122"/>
              </a:rPr>
              <a:t>存在问题</a:t>
            </a:r>
            <a:endParaRPr lang="zh-CN" altLang="en-US" sz="2400" b="1">
              <a:solidFill>
                <a:srgbClr val="404040"/>
              </a:solidFill>
              <a:latin typeface="微软雅黑" panose="020B0503020204020204" pitchFamily="34" charset="-122"/>
            </a:endParaRPr>
          </a:p>
        </p:txBody>
      </p:sp>
      <p:sp>
        <p:nvSpPr>
          <p:cNvPr id="4" name="文本框 11"/>
          <p:cNvSpPr txBox="1">
            <a:spLocks noChangeArrowheads="1"/>
          </p:cNvSpPr>
          <p:nvPr/>
        </p:nvSpPr>
        <p:spPr bwMode="auto">
          <a:xfrm>
            <a:off x="767080" y="1870710"/>
            <a:ext cx="2954020" cy="64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3600" dirty="0">
                <a:solidFill>
                  <a:schemeClr val="bg1"/>
                </a:solidFill>
                <a:latin typeface="微软雅黑" panose="020B0503020204020204" pitchFamily="34" charset="-122"/>
              </a:rPr>
              <a:t>论文主要内容</a:t>
            </a:r>
            <a:endParaRPr lang="zh-CN" altLang="en-US" sz="3600" dirty="0">
              <a:solidFill>
                <a:schemeClr val="bg1"/>
              </a:solidFill>
              <a:latin typeface="微软雅黑" panose="020B0503020204020204" pitchFamily="34" charset="-122"/>
            </a:endParaRPr>
          </a:p>
        </p:txBody>
      </p:sp>
      <p:grpSp>
        <p:nvGrpSpPr>
          <p:cNvPr id="38" name="组合 37"/>
          <p:cNvGrpSpPr/>
          <p:nvPr>
            <p:custDataLst>
              <p:tags r:id="rId5"/>
            </p:custDataLst>
          </p:nvPr>
        </p:nvGrpSpPr>
        <p:grpSpPr>
          <a:xfrm>
            <a:off x="1147089" y="2385185"/>
            <a:ext cx="2011680" cy="1852614"/>
            <a:chOff x="1266359" y="1947863"/>
            <a:chExt cx="2011680" cy="1852614"/>
          </a:xfrm>
        </p:grpSpPr>
        <p:sp>
          <p:nvSpPr>
            <p:cNvPr id="7" name="文本框 39"/>
            <p:cNvSpPr txBox="1">
              <a:spLocks noChangeArrowheads="1"/>
            </p:cNvSpPr>
            <p:nvPr>
              <p:custDataLst>
                <p:tags r:id="rId6"/>
              </p:custDataLst>
            </p:nvPr>
          </p:nvSpPr>
          <p:spPr bwMode="auto">
            <a:xfrm>
              <a:off x="1266359" y="3340102"/>
              <a:ext cx="20116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2400" b="1" dirty="0">
                  <a:solidFill>
                    <a:srgbClr val="0078BF"/>
                  </a:solidFill>
                  <a:latin typeface="微软雅黑" panose="020B0503020204020204" pitchFamily="34" charset="-122"/>
                </a:rPr>
                <a:t>基础</a:t>
              </a:r>
              <a:r>
                <a:rPr lang="zh-CN" altLang="en-US" sz="2400" b="1" dirty="0">
                  <a:solidFill>
                    <a:srgbClr val="0078BF"/>
                  </a:solidFill>
                  <a:latin typeface="微软雅黑" panose="020B0503020204020204" pitchFamily="34" charset="-122"/>
                </a:rPr>
                <a:t>功能实现</a:t>
              </a:r>
              <a:endParaRPr lang="zh-CN" altLang="en-US" sz="2400" b="1" dirty="0">
                <a:solidFill>
                  <a:srgbClr val="0078BF"/>
                </a:solidFill>
                <a:latin typeface="微软雅黑" panose="020B0503020204020204" pitchFamily="34" charset="-122"/>
              </a:endParaRPr>
            </a:p>
          </p:txBody>
        </p:sp>
        <p:grpSp>
          <p:nvGrpSpPr>
            <p:cNvPr id="6" name="组合 34"/>
            <p:cNvGrpSpPr/>
            <p:nvPr/>
          </p:nvGrpSpPr>
          <p:grpSpPr bwMode="auto">
            <a:xfrm rot="0">
              <a:off x="1625600" y="1947863"/>
              <a:ext cx="1277938" cy="1279525"/>
              <a:chOff x="1131485" y="2234042"/>
              <a:chExt cx="1606398" cy="1608206"/>
            </a:xfrm>
          </p:grpSpPr>
          <p:sp>
            <p:nvSpPr>
              <p:cNvPr id="8" name="椭圆 7"/>
              <p:cNvSpPr/>
              <p:nvPr>
                <p:custDataLst>
                  <p:tags r:id="rId7"/>
                </p:custDataLst>
              </p:nvPr>
            </p:nvSpPr>
            <p:spPr>
              <a:xfrm>
                <a:off x="1131485" y="2234042"/>
                <a:ext cx="1606398" cy="1608206"/>
              </a:xfrm>
              <a:prstGeom prst="ellipse">
                <a:avLst/>
              </a:prstGeom>
              <a:solidFill>
                <a:srgbClr val="0078BF"/>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solidFill>
                    <a:srgbClr val="0078BF"/>
                  </a:solidFill>
                  <a:latin typeface="微软雅黑" panose="020B0503020204020204" pitchFamily="34" charset="-122"/>
                  <a:ea typeface="微软雅黑" panose="020B0503020204020204" pitchFamily="34" charset="-122"/>
                </a:endParaRPr>
              </a:p>
            </p:txBody>
          </p:sp>
          <p:sp>
            <p:nvSpPr>
              <p:cNvPr id="9" name="椭圆 8"/>
              <p:cNvSpPr/>
              <p:nvPr>
                <p:custDataLst>
                  <p:tags r:id="rId8"/>
                </p:custDataLst>
              </p:nvPr>
            </p:nvSpPr>
            <p:spPr>
              <a:xfrm>
                <a:off x="1241240" y="2343782"/>
                <a:ext cx="1386889" cy="1388724"/>
              </a:xfrm>
              <a:prstGeom prst="ellipse">
                <a:avLst/>
              </a:prstGeom>
              <a:solidFill>
                <a:schemeClr val="bg1"/>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solidFill>
                    <a:srgbClr val="0078BF"/>
                  </a:solidFill>
                  <a:latin typeface="微软雅黑" panose="020B0503020204020204" pitchFamily="34" charset="-122"/>
                  <a:ea typeface="微软雅黑" panose="020B0503020204020204" pitchFamily="34" charset="-122"/>
                </a:endParaRPr>
              </a:p>
            </p:txBody>
          </p:sp>
        </p:grpSp>
      </p:grpSp>
      <p:grpSp>
        <p:nvGrpSpPr>
          <p:cNvPr id="11" name="组合 50"/>
          <p:cNvGrpSpPr/>
          <p:nvPr>
            <p:custDataLst>
              <p:tags r:id="rId9"/>
            </p:custDataLst>
          </p:nvPr>
        </p:nvGrpSpPr>
        <p:grpSpPr bwMode="auto">
          <a:xfrm rot="0">
            <a:off x="3562348" y="2385060"/>
            <a:ext cx="2316480" cy="1852614"/>
            <a:chOff x="2845577" y="2101179"/>
            <a:chExt cx="2319145" cy="1851425"/>
          </a:xfrm>
        </p:grpSpPr>
        <p:grpSp>
          <p:nvGrpSpPr>
            <p:cNvPr id="12" name="组合 35"/>
            <p:cNvGrpSpPr/>
            <p:nvPr/>
          </p:nvGrpSpPr>
          <p:grpSpPr bwMode="auto">
            <a:xfrm>
              <a:off x="3343022" y="2101179"/>
              <a:ext cx="1279121" cy="1278705"/>
              <a:chOff x="3209089" y="2234042"/>
              <a:chExt cx="1608730" cy="1608206"/>
            </a:xfrm>
          </p:grpSpPr>
          <p:sp>
            <p:nvSpPr>
              <p:cNvPr id="14" name="椭圆 13"/>
              <p:cNvSpPr/>
              <p:nvPr>
                <p:custDataLst>
                  <p:tags r:id="rId10"/>
                </p:custDataLst>
              </p:nvPr>
            </p:nvSpPr>
            <p:spPr>
              <a:xfrm>
                <a:off x="3209089" y="2234042"/>
                <a:ext cx="1608730" cy="1608206"/>
              </a:xfrm>
              <a:prstGeom prst="ellipse">
                <a:avLst/>
              </a:prstGeom>
              <a:solidFill>
                <a:srgbClr val="0078BF"/>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solidFill>
                    <a:srgbClr val="0078BF"/>
                  </a:solidFill>
                  <a:latin typeface="微软雅黑" panose="020B0503020204020204" pitchFamily="34" charset="-122"/>
                  <a:ea typeface="微软雅黑" panose="020B0503020204020204" pitchFamily="34" charset="-122"/>
                </a:endParaRPr>
              </a:p>
            </p:txBody>
          </p:sp>
          <p:sp>
            <p:nvSpPr>
              <p:cNvPr id="15" name="椭圆 14"/>
              <p:cNvSpPr/>
              <p:nvPr>
                <p:custDataLst>
                  <p:tags r:id="rId11"/>
                </p:custDataLst>
              </p:nvPr>
            </p:nvSpPr>
            <p:spPr>
              <a:xfrm>
                <a:off x="3319003" y="2343782"/>
                <a:ext cx="1388902" cy="1388724"/>
              </a:xfrm>
              <a:prstGeom prst="ellipse">
                <a:avLst/>
              </a:prstGeom>
              <a:solidFill>
                <a:schemeClr val="bg1"/>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solidFill>
                    <a:srgbClr val="0078BF"/>
                  </a:solidFill>
                  <a:latin typeface="微软雅黑" panose="020B0503020204020204" pitchFamily="34" charset="-122"/>
                  <a:ea typeface="微软雅黑" panose="020B0503020204020204" pitchFamily="34" charset="-122"/>
                </a:endParaRPr>
              </a:p>
            </p:txBody>
          </p:sp>
        </p:grpSp>
        <p:sp>
          <p:nvSpPr>
            <p:cNvPr id="13" name="文本框 40"/>
            <p:cNvSpPr txBox="1">
              <a:spLocks noChangeArrowheads="1"/>
            </p:cNvSpPr>
            <p:nvPr>
              <p:custDataLst>
                <p:tags r:id="rId12"/>
              </p:custDataLst>
            </p:nvPr>
          </p:nvSpPr>
          <p:spPr bwMode="auto">
            <a:xfrm>
              <a:off x="2845577" y="3492524"/>
              <a:ext cx="2319145" cy="460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2400" b="1" dirty="0">
                  <a:solidFill>
                    <a:srgbClr val="0078BF"/>
                  </a:solidFill>
                  <a:latin typeface="微软雅黑" panose="020B0503020204020204" pitchFamily="34" charset="-122"/>
                </a:rPr>
                <a:t>实现视频流</a:t>
              </a:r>
              <a:r>
                <a:rPr lang="zh-CN" altLang="en-US" sz="2400" b="1" dirty="0">
                  <a:solidFill>
                    <a:srgbClr val="0078BF"/>
                  </a:solidFill>
                  <a:latin typeface="微软雅黑" panose="020B0503020204020204" pitchFamily="34" charset="-122"/>
                </a:rPr>
                <a:t>处理</a:t>
              </a:r>
              <a:endParaRPr lang="zh-CN" altLang="en-US" sz="2400" b="1" dirty="0">
                <a:solidFill>
                  <a:srgbClr val="0078BF"/>
                </a:solidFill>
                <a:latin typeface="微软雅黑" panose="020B0503020204020204" pitchFamily="34" charset="-122"/>
              </a:endParaRPr>
            </a:p>
          </p:txBody>
        </p:sp>
      </p:grpSp>
      <p:grpSp>
        <p:nvGrpSpPr>
          <p:cNvPr id="17" name="组合 51"/>
          <p:cNvGrpSpPr/>
          <p:nvPr>
            <p:custDataLst>
              <p:tags r:id="rId13"/>
            </p:custDataLst>
          </p:nvPr>
        </p:nvGrpSpPr>
        <p:grpSpPr bwMode="auto">
          <a:xfrm rot="0">
            <a:off x="6194429" y="2385060"/>
            <a:ext cx="2011680" cy="1852614"/>
            <a:chOff x="5076868" y="2101179"/>
            <a:chExt cx="2011285" cy="1851425"/>
          </a:xfrm>
        </p:grpSpPr>
        <p:grpSp>
          <p:nvGrpSpPr>
            <p:cNvPr id="18" name="组合 36"/>
            <p:cNvGrpSpPr/>
            <p:nvPr/>
          </p:nvGrpSpPr>
          <p:grpSpPr bwMode="auto">
            <a:xfrm>
              <a:off x="5421284" y="2101179"/>
              <a:ext cx="1279274" cy="1278705"/>
              <a:chOff x="5287330" y="2234042"/>
              <a:chExt cx="1608922" cy="1608206"/>
            </a:xfrm>
          </p:grpSpPr>
          <p:sp>
            <p:nvSpPr>
              <p:cNvPr id="20" name="椭圆 19"/>
              <p:cNvSpPr/>
              <p:nvPr>
                <p:custDataLst>
                  <p:tags r:id="rId14"/>
                </p:custDataLst>
              </p:nvPr>
            </p:nvSpPr>
            <p:spPr>
              <a:xfrm>
                <a:off x="5287330" y="2234042"/>
                <a:ext cx="1608922" cy="1608206"/>
              </a:xfrm>
              <a:prstGeom prst="ellipse">
                <a:avLst/>
              </a:prstGeom>
              <a:solidFill>
                <a:srgbClr val="0078BF"/>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solidFill>
                    <a:srgbClr val="0078BF"/>
                  </a:solidFill>
                  <a:latin typeface="微软雅黑" panose="020B0503020204020204" pitchFamily="34" charset="-122"/>
                  <a:ea typeface="微软雅黑" panose="020B0503020204020204" pitchFamily="34" charset="-122"/>
                </a:endParaRPr>
              </a:p>
            </p:txBody>
          </p:sp>
          <p:sp>
            <p:nvSpPr>
              <p:cNvPr id="21" name="椭圆 20"/>
              <p:cNvSpPr/>
              <p:nvPr>
                <p:custDataLst>
                  <p:tags r:id="rId15"/>
                </p:custDataLst>
              </p:nvPr>
            </p:nvSpPr>
            <p:spPr>
              <a:xfrm>
                <a:off x="5397120" y="2335801"/>
                <a:ext cx="1389342" cy="1388724"/>
              </a:xfrm>
              <a:prstGeom prst="ellipse">
                <a:avLst/>
              </a:prstGeom>
              <a:solidFill>
                <a:schemeClr val="bg1"/>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solidFill>
                    <a:srgbClr val="0078BF"/>
                  </a:solidFill>
                  <a:latin typeface="微软雅黑" panose="020B0503020204020204" pitchFamily="34" charset="-122"/>
                  <a:ea typeface="微软雅黑" panose="020B0503020204020204" pitchFamily="34" charset="-122"/>
                </a:endParaRPr>
              </a:p>
            </p:txBody>
          </p:sp>
        </p:grpSp>
        <p:sp>
          <p:nvSpPr>
            <p:cNvPr id="19" name="文本框 41"/>
            <p:cNvSpPr txBox="1">
              <a:spLocks noChangeArrowheads="1"/>
            </p:cNvSpPr>
            <p:nvPr>
              <p:custDataLst>
                <p:tags r:id="rId16"/>
              </p:custDataLst>
            </p:nvPr>
          </p:nvSpPr>
          <p:spPr bwMode="auto">
            <a:xfrm>
              <a:off x="5076868" y="3492524"/>
              <a:ext cx="2011285" cy="460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2400" b="1" dirty="0">
                  <a:solidFill>
                    <a:srgbClr val="0078BF"/>
                  </a:solidFill>
                  <a:latin typeface="微软雅黑" panose="020B0503020204020204" pitchFamily="34" charset="-122"/>
                </a:rPr>
                <a:t>前端交互</a:t>
              </a:r>
              <a:r>
                <a:rPr lang="zh-CN" altLang="en-US" sz="2400" b="1" dirty="0">
                  <a:solidFill>
                    <a:srgbClr val="0078BF"/>
                  </a:solidFill>
                  <a:latin typeface="微软雅黑" panose="020B0503020204020204" pitchFamily="34" charset="-122"/>
                </a:rPr>
                <a:t>设计</a:t>
              </a:r>
              <a:endParaRPr lang="zh-CN" altLang="en-US" sz="2400" b="1" dirty="0">
                <a:solidFill>
                  <a:srgbClr val="0078BF"/>
                </a:solidFill>
                <a:latin typeface="微软雅黑" panose="020B0503020204020204" pitchFamily="34" charset="-122"/>
              </a:endParaRPr>
            </a:p>
          </p:txBody>
        </p:sp>
      </p:grpSp>
      <p:grpSp>
        <p:nvGrpSpPr>
          <p:cNvPr id="23" name="组合 52"/>
          <p:cNvGrpSpPr/>
          <p:nvPr>
            <p:custDataLst>
              <p:tags r:id="rId17"/>
            </p:custDataLst>
          </p:nvPr>
        </p:nvGrpSpPr>
        <p:grpSpPr bwMode="auto">
          <a:xfrm rot="0">
            <a:off x="8694424" y="2385060"/>
            <a:ext cx="2011680" cy="1852614"/>
            <a:chOff x="7174252" y="2101179"/>
            <a:chExt cx="2011285" cy="1851425"/>
          </a:xfrm>
        </p:grpSpPr>
        <p:grpSp>
          <p:nvGrpSpPr>
            <p:cNvPr id="24" name="组合 37"/>
            <p:cNvGrpSpPr/>
            <p:nvPr/>
          </p:nvGrpSpPr>
          <p:grpSpPr bwMode="auto">
            <a:xfrm>
              <a:off x="7499623" y="2101179"/>
              <a:ext cx="1279274" cy="1278705"/>
              <a:chOff x="7365669" y="2234042"/>
              <a:chExt cx="1608922" cy="1608206"/>
            </a:xfrm>
          </p:grpSpPr>
          <p:sp>
            <p:nvSpPr>
              <p:cNvPr id="26" name="椭圆 25"/>
              <p:cNvSpPr/>
              <p:nvPr>
                <p:custDataLst>
                  <p:tags r:id="rId18"/>
                </p:custDataLst>
              </p:nvPr>
            </p:nvSpPr>
            <p:spPr>
              <a:xfrm>
                <a:off x="7365669" y="2234042"/>
                <a:ext cx="1608922" cy="1608206"/>
              </a:xfrm>
              <a:prstGeom prst="ellipse">
                <a:avLst/>
              </a:prstGeom>
              <a:solidFill>
                <a:srgbClr val="0078BF"/>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solidFill>
                    <a:srgbClr val="0078BF"/>
                  </a:solidFill>
                  <a:latin typeface="微软雅黑" panose="020B0503020204020204" pitchFamily="34" charset="-122"/>
                  <a:ea typeface="微软雅黑" panose="020B0503020204020204" pitchFamily="34" charset="-122"/>
                </a:endParaRPr>
              </a:p>
            </p:txBody>
          </p:sp>
          <p:sp>
            <p:nvSpPr>
              <p:cNvPr id="27" name="椭圆 26"/>
              <p:cNvSpPr/>
              <p:nvPr>
                <p:custDataLst>
                  <p:tags r:id="rId19"/>
                </p:custDataLst>
              </p:nvPr>
            </p:nvSpPr>
            <p:spPr>
              <a:xfrm>
                <a:off x="7475458" y="2343782"/>
                <a:ext cx="1389342" cy="1388724"/>
              </a:xfrm>
              <a:prstGeom prst="ellipse">
                <a:avLst/>
              </a:prstGeom>
              <a:solidFill>
                <a:schemeClr val="bg1"/>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solidFill>
                    <a:srgbClr val="0078BF"/>
                  </a:solidFill>
                  <a:latin typeface="微软雅黑" panose="020B0503020204020204" pitchFamily="34" charset="-122"/>
                  <a:ea typeface="微软雅黑" panose="020B0503020204020204" pitchFamily="34" charset="-122"/>
                </a:endParaRPr>
              </a:p>
            </p:txBody>
          </p:sp>
        </p:grpSp>
        <p:sp>
          <p:nvSpPr>
            <p:cNvPr id="25" name="文本框 42"/>
            <p:cNvSpPr txBox="1">
              <a:spLocks noChangeArrowheads="1"/>
            </p:cNvSpPr>
            <p:nvPr>
              <p:custDataLst>
                <p:tags r:id="rId20"/>
              </p:custDataLst>
            </p:nvPr>
          </p:nvSpPr>
          <p:spPr bwMode="auto">
            <a:xfrm>
              <a:off x="7174252" y="3492524"/>
              <a:ext cx="2011285" cy="460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2400" b="1">
                  <a:solidFill>
                    <a:srgbClr val="0078BF"/>
                  </a:solidFill>
                  <a:latin typeface="微软雅黑" panose="020B0503020204020204" pitchFamily="34" charset="-122"/>
                </a:rPr>
                <a:t>核心痛点</a:t>
              </a:r>
              <a:r>
                <a:rPr lang="zh-CN" altLang="en-US" sz="2400" b="1">
                  <a:solidFill>
                    <a:srgbClr val="0078BF"/>
                  </a:solidFill>
                  <a:latin typeface="微软雅黑" panose="020B0503020204020204" pitchFamily="34" charset="-122"/>
                </a:rPr>
                <a:t>优化</a:t>
              </a:r>
              <a:endParaRPr lang="zh-CN" altLang="en-US" sz="2400" b="1">
                <a:solidFill>
                  <a:srgbClr val="0078BF"/>
                </a:solidFill>
                <a:latin typeface="微软雅黑" panose="020B0503020204020204" pitchFamily="34" charset="-122"/>
              </a:endParaRPr>
            </a:p>
          </p:txBody>
        </p:sp>
      </p:grpSp>
      <p:pic>
        <p:nvPicPr>
          <p:cNvPr id="10" name="图片 9" descr="3642650"/>
          <p:cNvPicPr>
            <a:picLocks noChangeAspect="1"/>
          </p:cNvPicPr>
          <p:nvPr>
            <p:custDataLst>
              <p:tags r:id="rId21"/>
            </p:custDataLst>
          </p:nvPr>
        </p:nvPicPr>
        <p:blipFill>
          <a:blip r:embed="rId22">
            <a:extLst>
              <a:ext uri="{96DAC541-7B7A-43D3-8B79-37D633B846F1}">
                <asvg:svgBlip xmlns:asvg="http://schemas.microsoft.com/office/drawing/2016/SVG/main" r:embed="rId23"/>
              </a:ext>
            </a:extLst>
          </a:blip>
          <a:stretch>
            <a:fillRect/>
          </a:stretch>
        </p:blipFill>
        <p:spPr>
          <a:xfrm>
            <a:off x="1776730" y="2772410"/>
            <a:ext cx="737235" cy="527685"/>
          </a:xfrm>
          <a:prstGeom prst="rect">
            <a:avLst/>
          </a:prstGeom>
        </p:spPr>
      </p:pic>
      <p:pic>
        <p:nvPicPr>
          <p:cNvPr id="16" name="图片 15" descr="3643631"/>
          <p:cNvPicPr>
            <a:picLocks noChangeAspect="1"/>
          </p:cNvPicPr>
          <p:nvPr>
            <p:custDataLst>
              <p:tags r:id="rId24"/>
            </p:custDataLst>
          </p:nvPr>
        </p:nvPicPr>
        <p:blipFill>
          <a:blip r:embed="rId25">
            <a:extLst>
              <a:ext uri="{96DAC541-7B7A-43D3-8B79-37D633B846F1}">
                <asvg:svgBlip xmlns:asvg="http://schemas.microsoft.com/office/drawing/2016/SVG/main" r:embed="rId26"/>
              </a:ext>
            </a:extLst>
          </a:blip>
          <a:stretch>
            <a:fillRect/>
          </a:stretch>
        </p:blipFill>
        <p:spPr>
          <a:xfrm>
            <a:off x="4568825" y="2639695"/>
            <a:ext cx="288290" cy="817245"/>
          </a:xfrm>
          <a:prstGeom prst="rect">
            <a:avLst/>
          </a:prstGeom>
        </p:spPr>
      </p:pic>
      <p:pic>
        <p:nvPicPr>
          <p:cNvPr id="22" name="图片 21" descr="3642413"/>
          <p:cNvPicPr>
            <a:picLocks noChangeAspect="1"/>
          </p:cNvPicPr>
          <p:nvPr>
            <p:custDataLst>
              <p:tags r:id="rId27"/>
            </p:custDataLst>
          </p:nvPr>
        </p:nvPicPr>
        <p:blipFill>
          <a:blip r:embed="rId28">
            <a:extLst>
              <a:ext uri="{96DAC541-7B7A-43D3-8B79-37D633B846F1}">
                <asvg:svgBlip xmlns:asvg="http://schemas.microsoft.com/office/drawing/2016/SVG/main" r:embed="rId29"/>
              </a:ext>
            </a:extLst>
          </a:blip>
          <a:stretch>
            <a:fillRect/>
          </a:stretch>
        </p:blipFill>
        <p:spPr>
          <a:xfrm>
            <a:off x="6869430" y="2709545"/>
            <a:ext cx="617220" cy="617220"/>
          </a:xfrm>
          <a:prstGeom prst="rect">
            <a:avLst/>
          </a:prstGeom>
        </p:spPr>
      </p:pic>
      <p:pic>
        <p:nvPicPr>
          <p:cNvPr id="44" name="图片 43" descr="4127723"/>
          <p:cNvPicPr>
            <a:picLocks noChangeAspect="1"/>
          </p:cNvPicPr>
          <p:nvPr>
            <p:custDataLst>
              <p:tags r:id="rId30"/>
            </p:custDataLst>
          </p:nvPr>
        </p:nvPicPr>
        <p:blipFill>
          <a:blip r:embed="rId31">
            <a:extLst>
              <a:ext uri="{96DAC541-7B7A-43D3-8B79-37D633B846F1}">
                <asvg:svgBlip xmlns:asvg="http://schemas.microsoft.com/office/drawing/2016/SVG/main" r:embed="rId32"/>
              </a:ext>
            </a:extLst>
          </a:blip>
          <a:stretch>
            <a:fillRect/>
          </a:stretch>
        </p:blipFill>
        <p:spPr>
          <a:xfrm>
            <a:off x="9294495" y="2653030"/>
            <a:ext cx="729615" cy="729615"/>
          </a:xfrm>
          <a:prstGeom prst="rect">
            <a:avLst/>
          </a:prstGeom>
        </p:spPr>
      </p:pic>
      <p:pic>
        <p:nvPicPr>
          <p:cNvPr id="28" name="图片 27" descr="资源 1"/>
          <p:cNvPicPr>
            <a:picLocks noChangeAspect="1"/>
          </p:cNvPicPr>
          <p:nvPr/>
        </p:nvPicPr>
        <p:blipFill>
          <a:blip r:embed="rId33"/>
          <a:srcRect r="44390"/>
          <a:stretch>
            <a:fillRect/>
          </a:stretch>
        </p:blipFill>
        <p:spPr>
          <a:xfrm>
            <a:off x="8253730" y="558165"/>
            <a:ext cx="2933065" cy="936625"/>
          </a:xfrm>
          <a:prstGeom prst="rect">
            <a:avLst/>
          </a:prstGeom>
        </p:spPr>
      </p:pic>
      <p:grpSp>
        <p:nvGrpSpPr>
          <p:cNvPr id="33" name="组合 32"/>
          <p:cNvGrpSpPr/>
          <p:nvPr/>
        </p:nvGrpSpPr>
        <p:grpSpPr>
          <a:xfrm>
            <a:off x="0" y="457200"/>
            <a:ext cx="4368800" cy="914400"/>
            <a:chOff x="0" y="457200"/>
            <a:chExt cx="4679950" cy="914400"/>
          </a:xfrm>
        </p:grpSpPr>
        <p:sp>
          <p:nvSpPr>
            <p:cNvPr id="34" name="任意多边形 10"/>
            <p:cNvSpPr/>
            <p:nvPr/>
          </p:nvSpPr>
          <p:spPr>
            <a:xfrm rot="5400000">
              <a:off x="1882775" y="-1425575"/>
              <a:ext cx="914400" cy="4679950"/>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35" name="文本框 11"/>
            <p:cNvSpPr txBox="1">
              <a:spLocks noChangeArrowheads="1"/>
            </p:cNvSpPr>
            <p:nvPr/>
          </p:nvSpPr>
          <p:spPr bwMode="auto">
            <a:xfrm>
              <a:off x="776137" y="552450"/>
              <a:ext cx="330589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3600" b="1" dirty="0">
                  <a:solidFill>
                    <a:schemeClr val="bg1"/>
                  </a:solidFill>
                  <a:latin typeface="微软雅黑" panose="020B0503020204020204" pitchFamily="34" charset="-122"/>
                </a:rPr>
                <a:t>实验历程</a:t>
              </a:r>
              <a:endParaRPr lang="zh-CN" altLang="en-US" sz="3600" b="1" dirty="0">
                <a:solidFill>
                  <a:schemeClr val="bg1"/>
                </a:solidFill>
                <a:latin typeface="微软雅黑" panose="020B0503020204020204" pitchFamily="34" charset="-122"/>
              </a:endParaRPr>
            </a:p>
          </p:txBody>
        </p:sp>
      </p:grpSp>
      <p:pic>
        <p:nvPicPr>
          <p:cNvPr id="2" name="图片 1" descr="箭头"/>
          <p:cNvPicPr>
            <a:picLocks noChangeAspect="1"/>
          </p:cNvPicPr>
          <p:nvPr/>
        </p:nvPicPr>
        <p:blipFill>
          <a:blip r:embed="rId34">
            <a:extLst>
              <a:ext uri="{96DAC541-7B7A-43D3-8B79-37D633B846F1}">
                <asvg:svgBlip xmlns:asvg="http://schemas.microsoft.com/office/drawing/2016/SVG/main" r:embed="rId35"/>
              </a:ext>
            </a:extLst>
          </a:blip>
          <a:stretch>
            <a:fillRect/>
          </a:stretch>
        </p:blipFill>
        <p:spPr>
          <a:xfrm>
            <a:off x="3088005" y="2753995"/>
            <a:ext cx="678815" cy="678815"/>
          </a:xfrm>
          <a:prstGeom prst="rect">
            <a:avLst/>
          </a:prstGeom>
        </p:spPr>
      </p:pic>
      <p:pic>
        <p:nvPicPr>
          <p:cNvPr id="3" name="图片 2" descr="箭头"/>
          <p:cNvPicPr>
            <a:picLocks noChangeAspect="1"/>
          </p:cNvPicPr>
          <p:nvPr/>
        </p:nvPicPr>
        <p:blipFill>
          <a:blip r:embed="rId34">
            <a:extLst>
              <a:ext uri="{96DAC541-7B7A-43D3-8B79-37D633B846F1}">
                <asvg:svgBlip xmlns:asvg="http://schemas.microsoft.com/office/drawing/2016/SVG/main" r:embed="rId36"/>
              </a:ext>
            </a:extLst>
          </a:blip>
          <a:stretch>
            <a:fillRect/>
          </a:stretch>
        </p:blipFill>
        <p:spPr>
          <a:xfrm>
            <a:off x="5560695" y="2753995"/>
            <a:ext cx="678815" cy="678815"/>
          </a:xfrm>
          <a:prstGeom prst="rect">
            <a:avLst/>
          </a:prstGeom>
        </p:spPr>
      </p:pic>
      <p:pic>
        <p:nvPicPr>
          <p:cNvPr id="5" name="图片 4" descr="箭头"/>
          <p:cNvPicPr>
            <a:picLocks noChangeAspect="1"/>
          </p:cNvPicPr>
          <p:nvPr/>
        </p:nvPicPr>
        <p:blipFill>
          <a:blip r:embed="rId34">
            <a:extLst>
              <a:ext uri="{96DAC541-7B7A-43D3-8B79-37D633B846F1}">
                <asvg:svgBlip xmlns:asvg="http://schemas.microsoft.com/office/drawing/2016/SVG/main" r:embed="rId36"/>
              </a:ext>
            </a:extLst>
          </a:blip>
          <a:stretch>
            <a:fillRect/>
          </a:stretch>
        </p:blipFill>
        <p:spPr>
          <a:xfrm>
            <a:off x="8129905" y="2753995"/>
            <a:ext cx="678815" cy="678815"/>
          </a:xfrm>
          <a:prstGeom prst="rect">
            <a:avLst/>
          </a:prstGeom>
        </p:spPr>
      </p:pic>
    </p:spTree>
    <p:custDataLst>
      <p:tags r:id="rId37"/>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29" grpId="0"/>
      <p:bldP spid="30" grpId="0"/>
      <p:bldP spid="3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a:spLocks noChangeArrowheads="1"/>
          </p:cNvSpPr>
          <p:nvPr/>
        </p:nvSpPr>
        <p:spPr bwMode="auto">
          <a:xfrm>
            <a:off x="5854700" y="3106420"/>
            <a:ext cx="5708650"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3600" b="1" dirty="0">
                <a:solidFill>
                  <a:srgbClr val="0078BF"/>
                </a:solidFill>
                <a:latin typeface="微软雅黑" panose="020B0503020204020204" pitchFamily="34" charset="-122"/>
                <a:sym typeface="+mn-ea"/>
              </a:rPr>
              <a:t>基础功能实现</a:t>
            </a:r>
            <a:endParaRPr lang="zh-CN" altLang="en-US" sz="3600" b="1" dirty="0">
              <a:solidFill>
                <a:srgbClr val="0078BF"/>
              </a:solidFill>
              <a:latin typeface="微软雅黑" panose="020B0503020204020204" pitchFamily="34" charset="-122"/>
            </a:endParaRPr>
          </a:p>
        </p:txBody>
      </p:sp>
      <p:grpSp>
        <p:nvGrpSpPr>
          <p:cNvPr id="10" name="组合 9"/>
          <p:cNvGrpSpPr/>
          <p:nvPr/>
        </p:nvGrpSpPr>
        <p:grpSpPr>
          <a:xfrm>
            <a:off x="0" y="2232025"/>
            <a:ext cx="5619750" cy="2582863"/>
            <a:chOff x="0" y="2232025"/>
            <a:chExt cx="5619750" cy="2582863"/>
          </a:xfrm>
        </p:grpSpPr>
        <p:sp>
          <p:nvSpPr>
            <p:cNvPr id="2" name="矩形 1"/>
            <p:cNvSpPr/>
            <p:nvPr/>
          </p:nvSpPr>
          <p:spPr>
            <a:xfrm>
              <a:off x="0" y="2540000"/>
              <a:ext cx="5619750" cy="1965325"/>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grpSp>
          <p:nvGrpSpPr>
            <p:cNvPr id="5" name="组合 5"/>
            <p:cNvGrpSpPr/>
            <p:nvPr/>
          </p:nvGrpSpPr>
          <p:grpSpPr bwMode="auto">
            <a:xfrm>
              <a:off x="1519238" y="2232025"/>
              <a:ext cx="2581275" cy="2582863"/>
              <a:chOff x="1131485" y="2234042"/>
              <a:chExt cx="1607262" cy="1607262"/>
            </a:xfrm>
          </p:grpSpPr>
          <p:sp>
            <p:nvSpPr>
              <p:cNvPr id="6" name="椭圆 5"/>
              <p:cNvSpPr/>
              <p:nvPr/>
            </p:nvSpPr>
            <p:spPr>
              <a:xfrm>
                <a:off x="1131485" y="2234042"/>
                <a:ext cx="1607262" cy="1607262"/>
              </a:xfrm>
              <a:prstGeom prst="ellipse">
                <a:avLst/>
              </a:prstGeom>
              <a:solidFill>
                <a:srgbClr val="0078BF"/>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7" name="椭圆 6"/>
              <p:cNvSpPr/>
              <p:nvPr/>
            </p:nvSpPr>
            <p:spPr>
              <a:xfrm>
                <a:off x="1241206" y="2343696"/>
                <a:ext cx="1387820" cy="1387955"/>
              </a:xfrm>
              <a:prstGeom prst="ellipse">
                <a:avLst/>
              </a:prstGeom>
              <a:solidFill>
                <a:schemeClr val="bg1"/>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grpSp>
      </p:grpSp>
      <p:pic>
        <p:nvPicPr>
          <p:cNvPr id="8" name="图片 7" descr="3642650"/>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934845" y="2897505"/>
            <a:ext cx="1750060" cy="1250315"/>
          </a:xfrm>
          <a:prstGeom prst="rect">
            <a:avLst/>
          </a:prstGeom>
        </p:spPr>
      </p:pic>
      <p:pic>
        <p:nvPicPr>
          <p:cNvPr id="9" name="图片 8" descr="资源 1"/>
          <p:cNvPicPr>
            <a:picLocks noChangeAspect="1"/>
          </p:cNvPicPr>
          <p:nvPr/>
        </p:nvPicPr>
        <p:blipFill>
          <a:blip r:embed="rId3"/>
          <a:srcRect r="43739"/>
          <a:stretch>
            <a:fillRect/>
          </a:stretch>
        </p:blipFill>
        <p:spPr>
          <a:xfrm>
            <a:off x="585470" y="443865"/>
            <a:ext cx="2967355" cy="9366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13"/>
          <p:cNvSpPr txBox="1">
            <a:spLocks noChangeArrowheads="1"/>
          </p:cNvSpPr>
          <p:nvPr/>
        </p:nvSpPr>
        <p:spPr bwMode="auto">
          <a:xfrm>
            <a:off x="725805" y="2757170"/>
            <a:ext cx="3524250" cy="5886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indent="0" algn="l">
              <a:spcBef>
                <a:spcPct val="0"/>
              </a:spcBef>
              <a:spcAft>
                <a:spcPct val="0"/>
              </a:spcAft>
              <a:buNone/>
              <a:defRPr/>
            </a:pPr>
            <a:r>
              <a:rPr lang="zh-CN" altLang="en-US" sz="1800">
                <a:solidFill>
                  <a:schemeClr val="tx1"/>
                </a:solidFill>
                <a:latin typeface="微软雅黑" panose="020B0503020204020204" pitchFamily="34" charset="-122"/>
                <a:sym typeface="+mn-ea"/>
              </a:rPr>
              <a:t>使用</a:t>
            </a:r>
            <a:r>
              <a:rPr lang="en-US" altLang="zh-CN" sz="1800">
                <a:solidFill>
                  <a:schemeClr val="tx1"/>
                </a:solidFill>
                <a:latin typeface="微软雅黑" panose="020B0503020204020204" pitchFamily="34" charset="-122"/>
                <a:sym typeface="+mn-ea"/>
              </a:rPr>
              <a:t>OpenCV</a:t>
            </a:r>
            <a:r>
              <a:rPr lang="zh-CN" altLang="en-US" sz="1800">
                <a:solidFill>
                  <a:schemeClr val="tx1"/>
                </a:solidFill>
                <a:latin typeface="微软雅黑" panose="020B0503020204020204" pitchFamily="34" charset="-122"/>
                <a:sym typeface="+mn-ea"/>
              </a:rPr>
              <a:t>的</a:t>
            </a:r>
            <a:r>
              <a:rPr lang="en-US" altLang="zh-CN" sz="1800">
                <a:solidFill>
                  <a:schemeClr val="tx1"/>
                </a:solidFill>
                <a:latin typeface="微软雅黑" panose="020B0503020204020204" pitchFamily="34" charset="-122"/>
                <a:sym typeface="+mn-ea"/>
              </a:rPr>
              <a:t>SIFT</a:t>
            </a:r>
            <a:r>
              <a:rPr lang="zh-CN" altLang="en-US" sz="1800">
                <a:solidFill>
                  <a:schemeClr val="tx1"/>
                </a:solidFill>
                <a:latin typeface="微软雅黑" panose="020B0503020204020204" pitchFamily="34" charset="-122"/>
                <a:sym typeface="+mn-ea"/>
              </a:rPr>
              <a:t>特征检测算法</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p:txBody>
      </p:sp>
      <p:sp>
        <p:nvSpPr>
          <p:cNvPr id="28" name="文本框 27"/>
          <p:cNvSpPr txBox="1"/>
          <p:nvPr/>
        </p:nvSpPr>
        <p:spPr>
          <a:xfrm>
            <a:off x="552291" y="2296478"/>
            <a:ext cx="1402080" cy="460375"/>
          </a:xfrm>
          <a:prstGeom prst="rect">
            <a:avLst/>
          </a:prstGeom>
          <a:noFill/>
        </p:spPr>
        <p:txBody>
          <a:bodyPr wrap="none">
            <a:spAutoFit/>
          </a:bodyPr>
          <a:lstStyle/>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技术选择</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grpSp>
        <p:nvGrpSpPr>
          <p:cNvPr id="46" name="组合 45"/>
          <p:cNvGrpSpPr/>
          <p:nvPr/>
        </p:nvGrpSpPr>
        <p:grpSpPr>
          <a:xfrm>
            <a:off x="725488" y="1289050"/>
            <a:ext cx="2438400" cy="692150"/>
            <a:chOff x="725488" y="1289050"/>
            <a:chExt cx="2438400" cy="692150"/>
          </a:xfrm>
        </p:grpSpPr>
        <p:sp>
          <p:nvSpPr>
            <p:cNvPr id="29" name="圆角矩形 15"/>
            <p:cNvSpPr/>
            <p:nvPr/>
          </p:nvSpPr>
          <p:spPr>
            <a:xfrm>
              <a:off x="725488" y="1289050"/>
              <a:ext cx="2438400" cy="692150"/>
            </a:xfrm>
            <a:prstGeom prst="round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0" name="文本框 16"/>
            <p:cNvSpPr txBox="1">
              <a:spLocks noChangeArrowheads="1"/>
            </p:cNvSpPr>
            <p:nvPr/>
          </p:nvSpPr>
          <p:spPr bwMode="auto">
            <a:xfrm>
              <a:off x="966629" y="1404938"/>
              <a:ext cx="20116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r>
                <a:rPr kumimoji="0" lang="zh-CN" altLang="en-US" sz="2400" b="1" i="0" u="none" strike="noStrike" kern="0" cap="none" spc="0" normalizeH="0" baseline="0" noProof="0" dirty="0">
                  <a:ln>
                    <a:noFill/>
                  </a:ln>
                  <a:solidFill>
                    <a:prstClr val="white"/>
                  </a:solidFill>
                  <a:effectLst/>
                  <a:uLnTx/>
                  <a:uFillTx/>
                  <a:latin typeface="微软雅黑" panose="020B0503020204020204" pitchFamily="34" charset="-122"/>
                </a:rPr>
                <a:t>两张图片拼接</a:t>
              </a:r>
              <a:endParaRPr kumimoji="0" lang="zh-CN" altLang="en-US" sz="2400" b="1" i="0" u="none" strike="noStrike" kern="0" cap="none" spc="0" normalizeH="0" baseline="0" noProof="0" dirty="0">
                <a:ln>
                  <a:noFill/>
                </a:ln>
                <a:solidFill>
                  <a:prstClr val="white"/>
                </a:solidFill>
                <a:effectLst/>
                <a:uLnTx/>
                <a:uFillTx/>
                <a:latin typeface="微软雅黑" panose="020B0503020204020204" pitchFamily="34" charset="-122"/>
              </a:endParaRPr>
            </a:p>
          </p:txBody>
        </p:sp>
      </p:grpSp>
      <p:sp>
        <p:nvSpPr>
          <p:cNvPr id="35" name="文本框 22"/>
          <p:cNvSpPr txBox="1">
            <a:spLocks noChangeArrowheads="1"/>
          </p:cNvSpPr>
          <p:nvPr/>
        </p:nvSpPr>
        <p:spPr bwMode="auto">
          <a:xfrm>
            <a:off x="868363" y="168275"/>
            <a:ext cx="4541837"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dirty="0">
                <a:solidFill>
                  <a:srgbClr val="0078BF"/>
                </a:solidFill>
                <a:latin typeface="微软雅黑" panose="020B0503020204020204" pitchFamily="34" charset="-122"/>
                <a:sym typeface="+mn-ea"/>
              </a:rPr>
              <a:t>基础功能实现</a:t>
            </a:r>
            <a:endParaRPr kumimoji="0" lang="zh-CN" altLang="en-US" sz="2800" b="1" i="0" u="none" strike="noStrike" kern="0" cap="none" spc="0" normalizeH="0" baseline="0" noProof="0" dirty="0">
              <a:ln>
                <a:noFill/>
              </a:ln>
              <a:solidFill>
                <a:srgbClr val="0078BF"/>
              </a:solidFill>
              <a:effectLst/>
              <a:uLnTx/>
              <a:uFillTx/>
              <a:latin typeface="微软雅黑" panose="020B0503020204020204" pitchFamily="34" charset="-122"/>
            </a:endParaRPr>
          </a:p>
        </p:txBody>
      </p:sp>
      <p:cxnSp>
        <p:nvCxnSpPr>
          <p:cNvPr id="36" name="直接连接符 35"/>
          <p:cNvCxnSpPr/>
          <p:nvPr/>
        </p:nvCxnSpPr>
        <p:spPr>
          <a:xfrm>
            <a:off x="0" y="810419"/>
            <a:ext cx="11176000" cy="0"/>
          </a:xfrm>
          <a:prstGeom prst="line">
            <a:avLst/>
          </a:prstGeom>
          <a:noFill/>
          <a:ln w="25400" cap="flat" cmpd="sng" algn="ctr">
            <a:gradFill>
              <a:gsLst>
                <a:gs pos="0">
                  <a:srgbClr val="0078BF"/>
                </a:gs>
                <a:gs pos="100000">
                  <a:srgbClr val="7DB1CD">
                    <a:alpha val="0"/>
                  </a:srgbClr>
                </a:gs>
              </a:gsLst>
              <a:lin ang="0" scaled="0"/>
            </a:gradFill>
            <a:prstDash val="solid"/>
            <a:miter lim="800000"/>
          </a:ln>
          <a:effectLst/>
        </p:spPr>
      </p:cxnSp>
      <p:sp>
        <p:nvSpPr>
          <p:cNvPr id="37" name="矩形 36"/>
          <p:cNvSpPr/>
          <p:nvPr/>
        </p:nvSpPr>
        <p:spPr>
          <a:xfrm>
            <a:off x="0" y="6724650"/>
            <a:ext cx="12192000" cy="133350"/>
          </a:xfrm>
          <a:prstGeom prst="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31" name="组合 18"/>
          <p:cNvGrpSpPr/>
          <p:nvPr/>
        </p:nvGrpSpPr>
        <p:grpSpPr bwMode="auto">
          <a:xfrm rot="0">
            <a:off x="228600" y="126365"/>
            <a:ext cx="640080" cy="638175"/>
            <a:chOff x="1131485" y="2234042"/>
            <a:chExt cx="1607262" cy="1607262"/>
          </a:xfrm>
        </p:grpSpPr>
        <p:sp>
          <p:nvSpPr>
            <p:cNvPr id="32" name="椭圆 31"/>
            <p:cNvSpPr/>
            <p:nvPr/>
          </p:nvSpPr>
          <p:spPr>
            <a:xfrm>
              <a:off x="1131485" y="2234042"/>
              <a:ext cx="1607262" cy="1607262"/>
            </a:xfrm>
            <a:prstGeom prst="ellipse">
              <a:avLst/>
            </a:prstGeom>
            <a:solidFill>
              <a:srgbClr val="0078B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3" name="椭圆 32"/>
            <p:cNvSpPr/>
            <p:nvPr/>
          </p:nvSpPr>
          <p:spPr>
            <a:xfrm>
              <a:off x="1239169" y="2341991"/>
              <a:ext cx="1391895" cy="1391361"/>
            </a:xfrm>
            <a:prstGeom prst="ellipse">
              <a:avLst/>
            </a:prstGeom>
            <a:solidFill>
              <a:sysClr val="window" lastClr="FFFFF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pic>
        <p:nvPicPr>
          <p:cNvPr id="8" name="图片 7" descr="3642650"/>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49885" y="302895"/>
            <a:ext cx="398145" cy="284480"/>
          </a:xfrm>
          <a:prstGeom prst="rect">
            <a:avLst/>
          </a:prstGeom>
        </p:spPr>
      </p:pic>
      <p:pic>
        <p:nvPicPr>
          <p:cNvPr id="16" name="图片 15" descr="资源 1"/>
          <p:cNvPicPr>
            <a:picLocks noChangeAspect="1"/>
          </p:cNvPicPr>
          <p:nvPr/>
        </p:nvPicPr>
        <p:blipFill>
          <a:blip r:embed="rId3"/>
          <a:srcRect r="43523"/>
          <a:stretch>
            <a:fillRect/>
          </a:stretch>
        </p:blipFill>
        <p:spPr>
          <a:xfrm>
            <a:off x="9747885" y="168910"/>
            <a:ext cx="2141220" cy="673100"/>
          </a:xfrm>
          <a:prstGeom prst="rect">
            <a:avLst/>
          </a:prstGeom>
        </p:spPr>
      </p:pic>
      <p:sp>
        <p:nvSpPr>
          <p:cNvPr id="5" name="文本框 13"/>
          <p:cNvSpPr txBox="1">
            <a:spLocks noChangeArrowheads="1"/>
          </p:cNvSpPr>
          <p:nvPr/>
        </p:nvSpPr>
        <p:spPr bwMode="auto">
          <a:xfrm>
            <a:off x="725805" y="3917315"/>
            <a:ext cx="3524250" cy="258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indent="0" algn="l">
              <a:lnSpc>
                <a:spcPct val="15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提取两张图片的特征点和描述符</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15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使用匹配器进行特征匹配</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15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计算单应性矩阵应用透视变换将第二张图片映射到第一张图片的坐标系</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15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融合两张图片的重叠区域</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p:txBody>
      </p:sp>
      <p:sp>
        <p:nvSpPr>
          <p:cNvPr id="6" name="文本框 5"/>
          <p:cNvSpPr txBox="1"/>
          <p:nvPr/>
        </p:nvSpPr>
        <p:spPr>
          <a:xfrm>
            <a:off x="552291" y="3456623"/>
            <a:ext cx="1402080" cy="460375"/>
          </a:xfrm>
          <a:prstGeom prst="rect">
            <a:avLst/>
          </a:prstGeom>
          <a:noFill/>
        </p:spPr>
        <p:txBody>
          <a:bodyPr wrap="none">
            <a:spAutoFit/>
          </a:bodyPr>
          <a:lstStyle/>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实现过程</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pic>
        <p:nvPicPr>
          <p:cNvPr id="9" name="图片 8" descr="1"/>
          <p:cNvPicPr>
            <a:picLocks noChangeAspect="1"/>
          </p:cNvPicPr>
          <p:nvPr/>
        </p:nvPicPr>
        <p:blipFill>
          <a:blip r:embed="rId4"/>
          <a:stretch>
            <a:fillRect/>
          </a:stretch>
        </p:blipFill>
        <p:spPr>
          <a:xfrm>
            <a:off x="4539615" y="4333875"/>
            <a:ext cx="1307465" cy="1744345"/>
          </a:xfrm>
          <a:prstGeom prst="rect">
            <a:avLst/>
          </a:prstGeom>
        </p:spPr>
      </p:pic>
      <p:pic>
        <p:nvPicPr>
          <p:cNvPr id="10" name="图片 9" descr="2"/>
          <p:cNvPicPr>
            <a:picLocks noChangeAspect="1"/>
          </p:cNvPicPr>
          <p:nvPr/>
        </p:nvPicPr>
        <p:blipFill>
          <a:blip r:embed="rId5"/>
          <a:stretch>
            <a:fillRect/>
          </a:stretch>
        </p:blipFill>
        <p:spPr>
          <a:xfrm>
            <a:off x="4539615" y="1699895"/>
            <a:ext cx="1307465" cy="1744345"/>
          </a:xfrm>
          <a:prstGeom prst="rect">
            <a:avLst/>
          </a:prstGeom>
        </p:spPr>
      </p:pic>
      <p:pic>
        <p:nvPicPr>
          <p:cNvPr id="11" name="图片 10" descr="箭头"/>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151880" y="3456940"/>
            <a:ext cx="914400" cy="914400"/>
          </a:xfrm>
          <a:prstGeom prst="rect">
            <a:avLst/>
          </a:prstGeom>
        </p:spPr>
      </p:pic>
      <p:pic>
        <p:nvPicPr>
          <p:cNvPr id="12" name="图片 11"/>
          <p:cNvPicPr>
            <a:picLocks noChangeAspect="1"/>
          </p:cNvPicPr>
          <p:nvPr/>
        </p:nvPicPr>
        <p:blipFill>
          <a:blip r:embed="rId8"/>
          <a:stretch>
            <a:fillRect/>
          </a:stretch>
        </p:blipFill>
        <p:spPr>
          <a:xfrm>
            <a:off x="7134225" y="1722120"/>
            <a:ext cx="4754880" cy="4122420"/>
          </a:xfrm>
          <a:prstGeom prst="rect">
            <a:avLst/>
          </a:prstGeom>
        </p:spPr>
      </p:pic>
    </p:spTree>
    <p:custDataLst>
      <p:tags r:id="rId9"/>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27" grpId="0"/>
      <p:bldP spid="28" grpId="0"/>
      <p:bldP spid="35" grpId="0"/>
      <p:bldP spid="37" grpId="0" bldLvl="0" animBg="1"/>
      <p:bldP spid="5"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725488" y="1289050"/>
            <a:ext cx="2438400" cy="692150"/>
            <a:chOff x="725488" y="1289050"/>
            <a:chExt cx="2438400" cy="692150"/>
          </a:xfrm>
        </p:grpSpPr>
        <p:sp>
          <p:nvSpPr>
            <p:cNvPr id="29" name="圆角矩形 15"/>
            <p:cNvSpPr/>
            <p:nvPr/>
          </p:nvSpPr>
          <p:spPr>
            <a:xfrm>
              <a:off x="725488" y="1289050"/>
              <a:ext cx="2438400" cy="692150"/>
            </a:xfrm>
            <a:prstGeom prst="round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0" name="文本框 16"/>
            <p:cNvSpPr txBox="1">
              <a:spLocks noChangeArrowheads="1"/>
            </p:cNvSpPr>
            <p:nvPr/>
          </p:nvSpPr>
          <p:spPr bwMode="auto">
            <a:xfrm>
              <a:off x="966630" y="1404938"/>
              <a:ext cx="20116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r>
                <a:rPr kumimoji="0" lang="zh-CN" altLang="en-US" sz="2400" b="1" i="0" u="none" strike="noStrike" kern="0" cap="none" spc="0" normalizeH="0" baseline="0" noProof="0" dirty="0">
                  <a:ln>
                    <a:noFill/>
                  </a:ln>
                  <a:solidFill>
                    <a:prstClr val="white"/>
                  </a:solidFill>
                  <a:effectLst/>
                  <a:uLnTx/>
                  <a:uFillTx/>
                  <a:latin typeface="微软雅黑" panose="020B0503020204020204" pitchFamily="34" charset="-122"/>
                </a:rPr>
                <a:t>多张图片拼接</a:t>
              </a:r>
              <a:endParaRPr kumimoji="0" lang="zh-CN" altLang="en-US" sz="2400" b="1" i="0" u="none" strike="noStrike" kern="0" cap="none" spc="0" normalizeH="0" baseline="0" noProof="0" dirty="0">
                <a:ln>
                  <a:noFill/>
                </a:ln>
                <a:solidFill>
                  <a:prstClr val="white"/>
                </a:solidFill>
                <a:effectLst/>
                <a:uLnTx/>
                <a:uFillTx/>
                <a:latin typeface="微软雅黑" panose="020B0503020204020204" pitchFamily="34" charset="-122"/>
              </a:endParaRPr>
            </a:p>
          </p:txBody>
        </p:sp>
      </p:grpSp>
      <p:sp>
        <p:nvSpPr>
          <p:cNvPr id="27" name="文本框 13"/>
          <p:cNvSpPr txBox="1">
            <a:spLocks noChangeArrowheads="1"/>
          </p:cNvSpPr>
          <p:nvPr/>
        </p:nvSpPr>
        <p:spPr bwMode="auto">
          <a:xfrm>
            <a:off x="725805" y="2757170"/>
            <a:ext cx="35242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indent="0" algn="l">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累积误差导致后续图片变形严重</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p:txBody>
      </p:sp>
      <p:sp>
        <p:nvSpPr>
          <p:cNvPr id="28" name="文本框 27"/>
          <p:cNvSpPr txBox="1"/>
          <p:nvPr/>
        </p:nvSpPr>
        <p:spPr>
          <a:xfrm>
            <a:off x="552291" y="2296478"/>
            <a:ext cx="1402080" cy="460375"/>
          </a:xfrm>
          <a:prstGeom prst="rect">
            <a:avLst/>
          </a:prstGeom>
          <a:noFill/>
        </p:spPr>
        <p:txBody>
          <a:bodyPr wrap="none">
            <a:spAutoFit/>
          </a:bodyPr>
          <a:lstStyle/>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技术挑战</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sp>
        <p:nvSpPr>
          <p:cNvPr id="3" name="文本框 13"/>
          <p:cNvSpPr txBox="1">
            <a:spLocks noChangeArrowheads="1"/>
          </p:cNvSpPr>
          <p:nvPr/>
        </p:nvSpPr>
        <p:spPr bwMode="auto">
          <a:xfrm>
            <a:off x="725805" y="3917315"/>
            <a:ext cx="3524250" cy="175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indent="0" algn="l">
              <a:lnSpc>
                <a:spcPct val="20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采用顺序拼接策略</a:t>
            </a:r>
            <a:endPar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20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引入全局优化算法减少累积误差</a:t>
            </a:r>
            <a:endPar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200000"/>
              </a:lnSpc>
              <a:spcBef>
                <a:spcPct val="0"/>
              </a:spcBef>
              <a:spcAft>
                <a:spcPct val="0"/>
              </a:spcAft>
              <a:buNone/>
              <a:defRPr/>
            </a:pP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实现图片队列管理</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p:txBody>
      </p:sp>
      <p:sp>
        <p:nvSpPr>
          <p:cNvPr id="12" name="文本框 11"/>
          <p:cNvSpPr txBox="1"/>
          <p:nvPr/>
        </p:nvSpPr>
        <p:spPr>
          <a:xfrm>
            <a:off x="552291" y="3456623"/>
            <a:ext cx="1402080" cy="460375"/>
          </a:xfrm>
          <a:prstGeom prst="rect">
            <a:avLst/>
          </a:prstGeom>
          <a:noFill/>
        </p:spPr>
        <p:txBody>
          <a:bodyPr wrap="none">
            <a:spAutoFit/>
          </a:bodyPr>
          <a:lstStyle/>
          <a:p>
            <a:pPr algn="ctr">
              <a:spcBef>
                <a:spcPct val="0"/>
              </a:spcBef>
              <a:spcAft>
                <a:spcPct val="0"/>
              </a:spcAft>
              <a:defRPr/>
            </a:pPr>
            <a:r>
              <a:rPr lang="zh-CN" altLang="en-US" sz="2400" b="1" noProof="1">
                <a:solidFill>
                  <a:srgbClr val="0078BF"/>
                </a:solidFill>
                <a:latin typeface="微软雅黑" panose="020B0503020204020204" pitchFamily="34" charset="-122"/>
                <a:ea typeface="微软雅黑" panose="020B0503020204020204" pitchFamily="34" charset="-122"/>
              </a:rPr>
              <a:t>解决方案</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pic>
        <p:nvPicPr>
          <p:cNvPr id="14" name="图片 13" descr="1"/>
          <p:cNvPicPr>
            <a:picLocks noChangeAspect="1"/>
          </p:cNvPicPr>
          <p:nvPr/>
        </p:nvPicPr>
        <p:blipFill>
          <a:blip r:embed="rId1"/>
          <a:stretch>
            <a:fillRect/>
          </a:stretch>
        </p:blipFill>
        <p:spPr>
          <a:xfrm>
            <a:off x="4316095" y="2583180"/>
            <a:ext cx="2513965" cy="1414145"/>
          </a:xfrm>
          <a:prstGeom prst="rect">
            <a:avLst/>
          </a:prstGeom>
        </p:spPr>
      </p:pic>
      <p:pic>
        <p:nvPicPr>
          <p:cNvPr id="15" name="图片 14" descr="2"/>
          <p:cNvPicPr>
            <a:picLocks noChangeAspect="1"/>
          </p:cNvPicPr>
          <p:nvPr/>
        </p:nvPicPr>
        <p:blipFill>
          <a:blip r:embed="rId2"/>
          <a:stretch>
            <a:fillRect/>
          </a:stretch>
        </p:blipFill>
        <p:spPr>
          <a:xfrm>
            <a:off x="4306570" y="882650"/>
            <a:ext cx="2513965" cy="1414145"/>
          </a:xfrm>
          <a:prstGeom prst="rect">
            <a:avLst/>
          </a:prstGeom>
        </p:spPr>
      </p:pic>
      <p:pic>
        <p:nvPicPr>
          <p:cNvPr id="16" name="图片 15" descr="3"/>
          <p:cNvPicPr>
            <a:picLocks noChangeAspect="1"/>
          </p:cNvPicPr>
          <p:nvPr/>
        </p:nvPicPr>
        <p:blipFill>
          <a:blip r:embed="rId3"/>
          <a:stretch>
            <a:fillRect/>
          </a:stretch>
        </p:blipFill>
        <p:spPr>
          <a:xfrm>
            <a:off x="5005705" y="4283710"/>
            <a:ext cx="1325245" cy="2357120"/>
          </a:xfrm>
          <a:prstGeom prst="rect">
            <a:avLst/>
          </a:prstGeom>
        </p:spPr>
      </p:pic>
      <p:pic>
        <p:nvPicPr>
          <p:cNvPr id="20" name="图片 19"/>
          <p:cNvPicPr>
            <a:picLocks noChangeAspect="1"/>
          </p:cNvPicPr>
          <p:nvPr/>
        </p:nvPicPr>
        <p:blipFill>
          <a:blip r:embed="rId4"/>
          <a:stretch>
            <a:fillRect/>
          </a:stretch>
        </p:blipFill>
        <p:spPr>
          <a:xfrm>
            <a:off x="8027670" y="1865630"/>
            <a:ext cx="3981450" cy="3451860"/>
          </a:xfrm>
          <a:prstGeom prst="rect">
            <a:avLst/>
          </a:prstGeom>
        </p:spPr>
      </p:pic>
      <p:pic>
        <p:nvPicPr>
          <p:cNvPr id="22" name="图片 21" descr="箭头"/>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13270" y="3230245"/>
            <a:ext cx="914400" cy="914400"/>
          </a:xfrm>
          <a:prstGeom prst="rect">
            <a:avLst/>
          </a:prstGeom>
        </p:spPr>
      </p:pic>
      <p:sp>
        <p:nvSpPr>
          <p:cNvPr id="35" name="文本框 22"/>
          <p:cNvSpPr txBox="1">
            <a:spLocks noChangeArrowheads="1"/>
          </p:cNvSpPr>
          <p:nvPr/>
        </p:nvSpPr>
        <p:spPr bwMode="auto">
          <a:xfrm>
            <a:off x="868363" y="168275"/>
            <a:ext cx="4541837"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dirty="0">
                <a:solidFill>
                  <a:srgbClr val="0078BF"/>
                </a:solidFill>
                <a:latin typeface="微软雅黑" panose="020B0503020204020204" pitchFamily="34" charset="-122"/>
                <a:sym typeface="+mn-ea"/>
              </a:rPr>
              <a:t>基础功能实现</a:t>
            </a:r>
            <a:endParaRPr kumimoji="0" lang="zh-CN" altLang="en-US" sz="2800" b="1" i="0" u="none" strike="noStrike" kern="0" cap="none" spc="0" normalizeH="0" baseline="0" noProof="0" dirty="0">
              <a:ln>
                <a:noFill/>
              </a:ln>
              <a:solidFill>
                <a:srgbClr val="0078BF"/>
              </a:solidFill>
              <a:effectLst/>
              <a:uLnTx/>
              <a:uFillTx/>
              <a:latin typeface="微软雅黑" panose="020B0503020204020204" pitchFamily="34" charset="-122"/>
            </a:endParaRPr>
          </a:p>
        </p:txBody>
      </p:sp>
      <p:cxnSp>
        <p:nvCxnSpPr>
          <p:cNvPr id="36" name="直接连接符 35"/>
          <p:cNvCxnSpPr/>
          <p:nvPr/>
        </p:nvCxnSpPr>
        <p:spPr>
          <a:xfrm>
            <a:off x="0" y="810419"/>
            <a:ext cx="11176000" cy="0"/>
          </a:xfrm>
          <a:prstGeom prst="line">
            <a:avLst/>
          </a:prstGeom>
          <a:noFill/>
          <a:ln w="25400" cap="flat" cmpd="sng" algn="ctr">
            <a:gradFill>
              <a:gsLst>
                <a:gs pos="0">
                  <a:srgbClr val="0078BF"/>
                </a:gs>
                <a:gs pos="100000">
                  <a:srgbClr val="7DB1CD">
                    <a:alpha val="0"/>
                  </a:srgbClr>
                </a:gs>
              </a:gsLst>
              <a:lin ang="0" scaled="0"/>
            </a:gradFill>
            <a:prstDash val="solid"/>
            <a:miter lim="800000"/>
          </a:ln>
          <a:effectLst/>
        </p:spPr>
      </p:cxnSp>
      <p:grpSp>
        <p:nvGrpSpPr>
          <p:cNvPr id="31" name="组合 18"/>
          <p:cNvGrpSpPr/>
          <p:nvPr/>
        </p:nvGrpSpPr>
        <p:grpSpPr bwMode="auto">
          <a:xfrm rot="0">
            <a:off x="228600" y="126365"/>
            <a:ext cx="640080" cy="638175"/>
            <a:chOff x="1131485" y="2234042"/>
            <a:chExt cx="1607262" cy="1607262"/>
          </a:xfrm>
        </p:grpSpPr>
        <p:sp>
          <p:nvSpPr>
            <p:cNvPr id="32" name="椭圆 31"/>
            <p:cNvSpPr/>
            <p:nvPr/>
          </p:nvSpPr>
          <p:spPr>
            <a:xfrm>
              <a:off x="1131485" y="2234042"/>
              <a:ext cx="1607262" cy="1607262"/>
            </a:xfrm>
            <a:prstGeom prst="ellipse">
              <a:avLst/>
            </a:prstGeom>
            <a:solidFill>
              <a:srgbClr val="0078B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3" name="椭圆 32"/>
            <p:cNvSpPr/>
            <p:nvPr/>
          </p:nvSpPr>
          <p:spPr>
            <a:xfrm>
              <a:off x="1239169" y="2341991"/>
              <a:ext cx="1391895" cy="1391361"/>
            </a:xfrm>
            <a:prstGeom prst="ellipse">
              <a:avLst/>
            </a:prstGeom>
            <a:solidFill>
              <a:sysClr val="window" lastClr="FFFFF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pic>
        <p:nvPicPr>
          <p:cNvPr id="23" name="图片 22" descr="3642650"/>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49885" y="302895"/>
            <a:ext cx="398145" cy="284480"/>
          </a:xfrm>
          <a:prstGeom prst="rect">
            <a:avLst/>
          </a:prstGeom>
        </p:spPr>
      </p:pic>
      <p:pic>
        <p:nvPicPr>
          <p:cNvPr id="24" name="图片 23" descr="资源 1"/>
          <p:cNvPicPr>
            <a:picLocks noChangeAspect="1"/>
          </p:cNvPicPr>
          <p:nvPr/>
        </p:nvPicPr>
        <p:blipFill>
          <a:blip r:embed="rId9"/>
          <a:srcRect r="43523"/>
          <a:stretch>
            <a:fillRect/>
          </a:stretch>
        </p:blipFill>
        <p:spPr>
          <a:xfrm>
            <a:off x="9747885" y="168910"/>
            <a:ext cx="2141220" cy="673100"/>
          </a:xfrm>
          <a:prstGeom prst="rect">
            <a:avLst/>
          </a:prstGeom>
        </p:spPr>
      </p:pic>
    </p:spTree>
    <p:custDataLst>
      <p:tags r:id="rId10"/>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27" grpId="0"/>
      <p:bldP spid="28" grpId="0"/>
      <p:bldP spid="3" grpId="0"/>
      <p:bldP spid="12" grpId="0"/>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直接连接符 35"/>
          <p:cNvCxnSpPr/>
          <p:nvPr/>
        </p:nvCxnSpPr>
        <p:spPr>
          <a:xfrm>
            <a:off x="0" y="810419"/>
            <a:ext cx="11176000" cy="0"/>
          </a:xfrm>
          <a:prstGeom prst="line">
            <a:avLst/>
          </a:prstGeom>
          <a:noFill/>
          <a:ln w="25400" cap="flat" cmpd="sng" algn="ctr">
            <a:gradFill>
              <a:gsLst>
                <a:gs pos="0">
                  <a:srgbClr val="0078BF"/>
                </a:gs>
                <a:gs pos="100000">
                  <a:srgbClr val="7DB1CD">
                    <a:alpha val="0"/>
                  </a:srgbClr>
                </a:gs>
              </a:gsLst>
              <a:lin ang="0" scaled="0"/>
            </a:gradFill>
            <a:prstDash val="solid"/>
            <a:miter lim="800000"/>
          </a:ln>
          <a:effectLst/>
        </p:spPr>
      </p:cxnSp>
      <p:sp>
        <p:nvSpPr>
          <p:cNvPr id="37" name="矩形 36"/>
          <p:cNvSpPr/>
          <p:nvPr/>
        </p:nvSpPr>
        <p:spPr>
          <a:xfrm>
            <a:off x="0" y="6724650"/>
            <a:ext cx="12192000" cy="133350"/>
          </a:xfrm>
          <a:prstGeom prst="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31" name="组合 18"/>
          <p:cNvGrpSpPr/>
          <p:nvPr/>
        </p:nvGrpSpPr>
        <p:grpSpPr bwMode="auto">
          <a:xfrm rot="0">
            <a:off x="228600" y="126365"/>
            <a:ext cx="640080" cy="638175"/>
            <a:chOff x="1131485" y="2234042"/>
            <a:chExt cx="1607262" cy="1607262"/>
          </a:xfrm>
        </p:grpSpPr>
        <p:sp>
          <p:nvSpPr>
            <p:cNvPr id="32" name="椭圆 31"/>
            <p:cNvSpPr/>
            <p:nvPr/>
          </p:nvSpPr>
          <p:spPr>
            <a:xfrm>
              <a:off x="1131485" y="2234042"/>
              <a:ext cx="1607262" cy="1607262"/>
            </a:xfrm>
            <a:prstGeom prst="ellipse">
              <a:avLst/>
            </a:prstGeom>
            <a:solidFill>
              <a:srgbClr val="0078B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33" name="椭圆 32"/>
            <p:cNvSpPr/>
            <p:nvPr/>
          </p:nvSpPr>
          <p:spPr>
            <a:xfrm>
              <a:off x="1239169" y="2341991"/>
              <a:ext cx="1391895" cy="1391361"/>
            </a:xfrm>
            <a:prstGeom prst="ellipse">
              <a:avLst/>
            </a:prstGeom>
            <a:solidFill>
              <a:sysClr val="window" lastClr="FFFFFF"/>
            </a:solidFill>
            <a:ln w="19050" cap="flat" cmpd="sng" algn="ctr">
              <a:solidFill>
                <a:srgbClr val="0078BF"/>
              </a:solid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grpSp>
      <p:pic>
        <p:nvPicPr>
          <p:cNvPr id="8" name="图片 7" descr="3642650"/>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49885" y="302895"/>
            <a:ext cx="398145" cy="284480"/>
          </a:xfrm>
          <a:prstGeom prst="rect">
            <a:avLst/>
          </a:prstGeom>
        </p:spPr>
      </p:pic>
      <p:sp>
        <p:nvSpPr>
          <p:cNvPr id="19" name="任意多边形 18"/>
          <p:cNvSpPr/>
          <p:nvPr/>
        </p:nvSpPr>
        <p:spPr>
          <a:xfrm>
            <a:off x="0" y="2736850"/>
            <a:ext cx="844550" cy="1689100"/>
          </a:xfrm>
          <a:custGeom>
            <a:avLst/>
            <a:gdLst>
              <a:gd name="connsiteX0" fmla="*/ 0 w 844443"/>
              <a:gd name="connsiteY0" fmla="*/ 0 h 1688886"/>
              <a:gd name="connsiteX1" fmla="*/ 844443 w 844443"/>
              <a:gd name="connsiteY1" fmla="*/ 844443 h 1688886"/>
              <a:gd name="connsiteX2" fmla="*/ 0 w 844443"/>
              <a:gd name="connsiteY2" fmla="*/ 1688886 h 1688886"/>
            </a:gdLst>
            <a:ahLst/>
            <a:cxnLst>
              <a:cxn ang="0">
                <a:pos x="connsiteX0" y="connsiteY0"/>
              </a:cxn>
              <a:cxn ang="0">
                <a:pos x="connsiteX1" y="connsiteY1"/>
              </a:cxn>
              <a:cxn ang="0">
                <a:pos x="connsiteX2" y="connsiteY2"/>
              </a:cxn>
            </a:cxnLst>
            <a:rect l="l" t="t" r="r" b="b"/>
            <a:pathLst>
              <a:path w="844443" h="1688886">
                <a:moveTo>
                  <a:pt x="0" y="0"/>
                </a:moveTo>
                <a:cubicBezTo>
                  <a:pt x="466373" y="0"/>
                  <a:pt x="844443" y="378070"/>
                  <a:pt x="844443" y="844443"/>
                </a:cubicBezTo>
                <a:cubicBezTo>
                  <a:pt x="844443" y="1310816"/>
                  <a:pt x="466373" y="1688886"/>
                  <a:pt x="0" y="1688886"/>
                </a:cubicBezTo>
                <a:close/>
              </a:path>
            </a:pathLst>
          </a:cu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cs typeface="+mn-ea"/>
              <a:sym typeface="+mn-lt"/>
            </a:endParaRPr>
          </a:p>
        </p:txBody>
      </p:sp>
      <p:pic>
        <p:nvPicPr>
          <p:cNvPr id="27" name="图片 26" descr="资源 1"/>
          <p:cNvPicPr>
            <a:picLocks noChangeAspect="1"/>
          </p:cNvPicPr>
          <p:nvPr/>
        </p:nvPicPr>
        <p:blipFill>
          <a:blip r:embed="rId3"/>
          <a:srcRect r="43523"/>
          <a:stretch>
            <a:fillRect/>
          </a:stretch>
        </p:blipFill>
        <p:spPr>
          <a:xfrm>
            <a:off x="9747885" y="168910"/>
            <a:ext cx="2141220" cy="673100"/>
          </a:xfrm>
          <a:prstGeom prst="rect">
            <a:avLst/>
          </a:prstGeom>
        </p:spPr>
      </p:pic>
      <p:sp>
        <p:nvSpPr>
          <p:cNvPr id="4" name="文本框 22"/>
          <p:cNvSpPr txBox="1">
            <a:spLocks noChangeArrowheads="1"/>
          </p:cNvSpPr>
          <p:nvPr/>
        </p:nvSpPr>
        <p:spPr bwMode="auto">
          <a:xfrm>
            <a:off x="868363" y="158750"/>
            <a:ext cx="4541837"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b="1" dirty="0">
                <a:solidFill>
                  <a:srgbClr val="0078BF"/>
                </a:solidFill>
                <a:latin typeface="微软雅黑" panose="020B0503020204020204" pitchFamily="34" charset="-122"/>
                <a:sym typeface="+mn-ea"/>
              </a:rPr>
              <a:t>实现视频流处理</a:t>
            </a:r>
            <a:endParaRPr kumimoji="0" lang="zh-CN" altLang="en-US" sz="2800" b="1" i="0" u="none" strike="noStrike" kern="0" cap="none" spc="0" normalizeH="0" baseline="0" noProof="0" dirty="0">
              <a:ln>
                <a:noFill/>
              </a:ln>
              <a:solidFill>
                <a:srgbClr val="0078BF"/>
              </a:solidFill>
              <a:effectLst/>
              <a:uLnTx/>
              <a:uFillTx/>
              <a:latin typeface="微软雅黑" panose="020B0503020204020204" pitchFamily="34" charset="-122"/>
            </a:endParaRPr>
          </a:p>
        </p:txBody>
      </p:sp>
      <p:grpSp>
        <p:nvGrpSpPr>
          <p:cNvPr id="46" name="组合 45"/>
          <p:cNvGrpSpPr/>
          <p:nvPr/>
        </p:nvGrpSpPr>
        <p:grpSpPr>
          <a:xfrm>
            <a:off x="1125538" y="1289050"/>
            <a:ext cx="2438400" cy="692150"/>
            <a:chOff x="725488" y="1289050"/>
            <a:chExt cx="2438400" cy="692150"/>
          </a:xfrm>
        </p:grpSpPr>
        <p:sp>
          <p:nvSpPr>
            <p:cNvPr id="5" name="圆角矩形 15"/>
            <p:cNvSpPr/>
            <p:nvPr/>
          </p:nvSpPr>
          <p:spPr>
            <a:xfrm>
              <a:off x="725488" y="1289050"/>
              <a:ext cx="2438400" cy="692150"/>
            </a:xfrm>
            <a:prstGeom prst="roundRect">
              <a:avLst/>
            </a:prstGeom>
            <a:solidFill>
              <a:srgbClr val="0078BF"/>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Arial" panose="020B0604020202020204"/>
                <a:ea typeface="微软雅黑" panose="020B0503020204020204" pitchFamily="34" charset="-122"/>
                <a:cs typeface="+mn-cs"/>
              </a:endParaRPr>
            </a:p>
          </p:txBody>
        </p:sp>
        <p:sp>
          <p:nvSpPr>
            <p:cNvPr id="6" name="文本框 16"/>
            <p:cNvSpPr txBox="1">
              <a:spLocks noChangeArrowheads="1"/>
            </p:cNvSpPr>
            <p:nvPr/>
          </p:nvSpPr>
          <p:spPr bwMode="auto">
            <a:xfrm>
              <a:off x="1271432" y="1404938"/>
              <a:ext cx="14020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r>
                <a:rPr kumimoji="0" lang="zh-CN" altLang="en-US" sz="2400" b="1" i="0" u="none" strike="noStrike" kern="0" cap="none" spc="0" normalizeH="0" baseline="0" noProof="0" dirty="0">
                  <a:ln>
                    <a:noFill/>
                  </a:ln>
                  <a:solidFill>
                    <a:prstClr val="white"/>
                  </a:solidFill>
                  <a:effectLst/>
                  <a:uLnTx/>
                  <a:uFillTx/>
                  <a:latin typeface="微软雅黑" panose="020B0503020204020204" pitchFamily="34" charset="-122"/>
                </a:rPr>
                <a:t>核心代码</a:t>
              </a:r>
              <a:endParaRPr kumimoji="0" lang="zh-CN" altLang="en-US" sz="2400" b="1" i="0" u="none" strike="noStrike" kern="0" cap="none" spc="0" normalizeH="0" baseline="0" noProof="0" dirty="0">
                <a:ln>
                  <a:noFill/>
                </a:ln>
                <a:solidFill>
                  <a:prstClr val="white"/>
                </a:solidFill>
                <a:effectLst/>
                <a:uLnTx/>
                <a:uFillTx/>
                <a:latin typeface="微软雅黑" panose="020B0503020204020204" pitchFamily="34" charset="-122"/>
              </a:endParaRPr>
            </a:p>
          </p:txBody>
        </p:sp>
      </p:grpSp>
      <p:sp>
        <p:nvSpPr>
          <p:cNvPr id="11" name="文本框 13"/>
          <p:cNvSpPr txBox="1">
            <a:spLocks noChangeArrowheads="1"/>
          </p:cNvSpPr>
          <p:nvPr/>
        </p:nvSpPr>
        <p:spPr bwMode="auto">
          <a:xfrm>
            <a:off x="1126490" y="2905760"/>
            <a:ext cx="4806950" cy="2764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indent="0" algn="l">
              <a:lnSpc>
                <a:spcPct val="200000"/>
              </a:lnSpc>
              <a:spcBef>
                <a:spcPct val="0"/>
              </a:spcBef>
              <a:spcAft>
                <a:spcPct val="0"/>
              </a:spcAft>
              <a:buNone/>
              <a:defRPr/>
            </a:pPr>
            <a:r>
              <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rPr>
              <a:t> </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功能：拼接</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若干张图片为全景图</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200000"/>
              </a:lnSpc>
              <a:spcBef>
                <a:spcPct val="0"/>
              </a:spcBef>
              <a:spcAft>
                <a:spcPct val="0"/>
              </a:spcAft>
              <a:buNone/>
              <a:defRPr/>
            </a:pPr>
            <a:r>
              <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rPr>
              <a:t>param images</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图片列表</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200000"/>
              </a:lnSpc>
              <a:spcBef>
                <a:spcPct val="0"/>
              </a:spcBef>
              <a:spcAft>
                <a:spcPct val="0"/>
              </a:spcAft>
              <a:buNone/>
              <a:defRPr/>
            </a:pPr>
            <a:r>
              <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rPr>
              <a:t>param output_path</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输出文件路径</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a:p>
            <a:pPr indent="0" algn="l">
              <a:lnSpc>
                <a:spcPct val="200000"/>
              </a:lnSpc>
              <a:spcBef>
                <a:spcPct val="0"/>
              </a:spcBef>
              <a:spcAft>
                <a:spcPct val="0"/>
              </a:spcAft>
              <a:buNone/>
              <a:defRPr/>
            </a:pPr>
            <a:r>
              <a:rPr kumimoji="0" lang="en-US" altLang="zh-CN" sz="1800" i="0" u="none" strike="noStrike" kern="0" cap="none" spc="0" normalizeH="0" baseline="0" noProof="0">
                <a:ln>
                  <a:noFill/>
                </a:ln>
                <a:solidFill>
                  <a:schemeClr val="tx1"/>
                </a:solidFill>
                <a:effectLst/>
                <a:uLnTx/>
                <a:uFillTx/>
                <a:latin typeface="微软雅黑" panose="020B0503020204020204" pitchFamily="34" charset="-122"/>
                <a:sym typeface="+mn-ea"/>
              </a:rPr>
              <a:t>return</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a:t>
            </a:r>
            <a:r>
              <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rPr>
              <a:t>是否成功拼接</a:t>
            </a:r>
            <a:endParaRPr kumimoji="0" lang="zh-CN" altLang="en-US" sz="1800" i="0" u="none" strike="noStrike" kern="0" cap="none" spc="0" normalizeH="0" baseline="0" noProof="0">
              <a:ln>
                <a:noFill/>
              </a:ln>
              <a:solidFill>
                <a:schemeClr val="tx1"/>
              </a:solidFill>
              <a:effectLst/>
              <a:uLnTx/>
              <a:uFillTx/>
              <a:latin typeface="微软雅黑" panose="020B0503020204020204" pitchFamily="34" charset="-122"/>
              <a:sym typeface="+mn-ea"/>
            </a:endParaRPr>
          </a:p>
        </p:txBody>
      </p:sp>
      <p:sp>
        <p:nvSpPr>
          <p:cNvPr id="28" name="文本框 27"/>
          <p:cNvSpPr txBox="1"/>
          <p:nvPr/>
        </p:nvSpPr>
        <p:spPr>
          <a:xfrm>
            <a:off x="1255395" y="2296795"/>
            <a:ext cx="3061970" cy="460375"/>
          </a:xfrm>
          <a:prstGeom prst="rect">
            <a:avLst/>
          </a:prstGeom>
          <a:noFill/>
        </p:spPr>
        <p:txBody>
          <a:bodyPr wrap="square">
            <a:spAutoFit/>
          </a:bodyPr>
          <a:p>
            <a:pPr algn="ctr">
              <a:spcBef>
                <a:spcPct val="0"/>
              </a:spcBef>
              <a:spcAft>
                <a:spcPct val="0"/>
              </a:spcAft>
              <a:defRPr/>
            </a:pPr>
            <a:r>
              <a:rPr lang="en-US" altLang="zh-CN" sz="2400" b="1" noProof="1">
                <a:solidFill>
                  <a:srgbClr val="0078BF"/>
                </a:solidFill>
                <a:latin typeface="微软雅黑" panose="020B0503020204020204" pitchFamily="34" charset="-122"/>
                <a:ea typeface="微软雅黑" panose="020B0503020204020204" pitchFamily="34" charset="-122"/>
              </a:rPr>
              <a:t>stitch_images</a:t>
            </a:r>
            <a:r>
              <a:rPr lang="zh-CN" altLang="en-US" sz="2400" b="1" noProof="1">
                <a:solidFill>
                  <a:srgbClr val="0078BF"/>
                </a:solidFill>
                <a:latin typeface="微软雅黑" panose="020B0503020204020204" pitchFamily="34" charset="-122"/>
                <a:ea typeface="微软雅黑" panose="020B0503020204020204" pitchFamily="34" charset="-122"/>
              </a:rPr>
              <a:t>函数</a:t>
            </a:r>
            <a:endParaRPr lang="zh-CN" altLang="en-US" sz="2400" b="1" noProof="1">
              <a:solidFill>
                <a:srgbClr val="0078BF"/>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4"/>
          <a:stretch>
            <a:fillRect/>
          </a:stretch>
        </p:blipFill>
        <p:spPr>
          <a:xfrm>
            <a:off x="5219700" y="1259205"/>
            <a:ext cx="6971030" cy="5048250"/>
          </a:xfrm>
          <a:prstGeom prst="rect">
            <a:avLst/>
          </a:prstGeom>
        </p:spPr>
      </p:pic>
      <p:sp>
        <p:nvSpPr>
          <p:cNvPr id="20" name="任意多边形 19"/>
          <p:cNvSpPr/>
          <p:nvPr/>
        </p:nvSpPr>
        <p:spPr>
          <a:xfrm flipH="1">
            <a:off x="11345863" y="2736850"/>
            <a:ext cx="844550" cy="1689100"/>
          </a:xfrm>
          <a:custGeom>
            <a:avLst/>
            <a:gdLst>
              <a:gd name="connsiteX0" fmla="*/ 0 w 844443"/>
              <a:gd name="connsiteY0" fmla="*/ 0 h 1688886"/>
              <a:gd name="connsiteX1" fmla="*/ 844443 w 844443"/>
              <a:gd name="connsiteY1" fmla="*/ 844443 h 1688886"/>
              <a:gd name="connsiteX2" fmla="*/ 0 w 844443"/>
              <a:gd name="connsiteY2" fmla="*/ 1688886 h 1688886"/>
            </a:gdLst>
            <a:ahLst/>
            <a:cxnLst>
              <a:cxn ang="0">
                <a:pos x="connsiteX0" y="connsiteY0"/>
              </a:cxn>
              <a:cxn ang="0">
                <a:pos x="connsiteX1" y="connsiteY1"/>
              </a:cxn>
              <a:cxn ang="0">
                <a:pos x="connsiteX2" y="connsiteY2"/>
              </a:cxn>
            </a:cxnLst>
            <a:rect l="l" t="t" r="r" b="b"/>
            <a:pathLst>
              <a:path w="844443" h="1688886">
                <a:moveTo>
                  <a:pt x="0" y="0"/>
                </a:moveTo>
                <a:cubicBezTo>
                  <a:pt x="466373" y="0"/>
                  <a:pt x="844443" y="378070"/>
                  <a:pt x="844443" y="844443"/>
                </a:cubicBezTo>
                <a:cubicBezTo>
                  <a:pt x="844443" y="1310816"/>
                  <a:pt x="466373" y="1688886"/>
                  <a:pt x="0" y="1688886"/>
                </a:cubicBezTo>
                <a:close/>
              </a:path>
            </a:pathLst>
          </a:cu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cs typeface="+mn-ea"/>
              <a:sym typeface="+mn-lt"/>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7" grpId="0" bldLvl="0" animBg="1"/>
      <p:bldP spid="19" grpId="0" bldLvl="0" animBg="1"/>
      <p:bldP spid="20" grpId="0" bldLvl="0" animBg="1"/>
      <p:bldP spid="4" grpId="0"/>
      <p:bldP spid="11" grpId="0"/>
      <p:bldP spid="2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a:spLocks noChangeArrowheads="1"/>
          </p:cNvSpPr>
          <p:nvPr/>
        </p:nvSpPr>
        <p:spPr bwMode="auto">
          <a:xfrm>
            <a:off x="5911850" y="3106420"/>
            <a:ext cx="5708650"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eaLnBrk="1" hangingPunct="1">
              <a:lnSpc>
                <a:spcPct val="100000"/>
              </a:lnSpc>
              <a:spcBef>
                <a:spcPct val="0"/>
              </a:spcBef>
              <a:buFontTx/>
              <a:buNone/>
            </a:pPr>
            <a:r>
              <a:rPr lang="zh-CN" altLang="en-US" sz="3600" b="1" dirty="0">
                <a:solidFill>
                  <a:srgbClr val="0078BF"/>
                </a:solidFill>
                <a:latin typeface="微软雅黑" panose="020B0503020204020204" pitchFamily="34" charset="-122"/>
                <a:sym typeface="+mn-ea"/>
              </a:rPr>
              <a:t>实现视频流处理</a:t>
            </a:r>
            <a:endParaRPr lang="zh-CN" altLang="en-US" sz="3600" b="1" dirty="0">
              <a:solidFill>
                <a:srgbClr val="0078BF"/>
              </a:solidFill>
              <a:latin typeface="微软雅黑" panose="020B0503020204020204" pitchFamily="34" charset="-122"/>
            </a:endParaRPr>
          </a:p>
        </p:txBody>
      </p:sp>
      <p:grpSp>
        <p:nvGrpSpPr>
          <p:cNvPr id="10" name="组合 9"/>
          <p:cNvGrpSpPr/>
          <p:nvPr/>
        </p:nvGrpSpPr>
        <p:grpSpPr>
          <a:xfrm>
            <a:off x="0" y="2232025"/>
            <a:ext cx="5619750" cy="2582863"/>
            <a:chOff x="0" y="2232025"/>
            <a:chExt cx="5619750" cy="2582863"/>
          </a:xfrm>
        </p:grpSpPr>
        <p:sp>
          <p:nvSpPr>
            <p:cNvPr id="2" name="矩形 1"/>
            <p:cNvSpPr/>
            <p:nvPr/>
          </p:nvSpPr>
          <p:spPr>
            <a:xfrm>
              <a:off x="0" y="2540000"/>
              <a:ext cx="5619750" cy="1965325"/>
            </a:xfrm>
            <a:prstGeom prst="rect">
              <a:avLst/>
            </a:prstGeom>
            <a:solidFill>
              <a:srgbClr val="0078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grpSp>
          <p:nvGrpSpPr>
            <p:cNvPr id="5" name="组合 5"/>
            <p:cNvGrpSpPr/>
            <p:nvPr/>
          </p:nvGrpSpPr>
          <p:grpSpPr bwMode="auto">
            <a:xfrm>
              <a:off x="1519238" y="2232025"/>
              <a:ext cx="2581275" cy="2582863"/>
              <a:chOff x="1131485" y="2234042"/>
              <a:chExt cx="1607262" cy="1607262"/>
            </a:xfrm>
          </p:grpSpPr>
          <p:sp>
            <p:nvSpPr>
              <p:cNvPr id="6" name="椭圆 5"/>
              <p:cNvSpPr/>
              <p:nvPr/>
            </p:nvSpPr>
            <p:spPr>
              <a:xfrm>
                <a:off x="1131485" y="2234042"/>
                <a:ext cx="1607262" cy="1607262"/>
              </a:xfrm>
              <a:prstGeom prst="ellipse">
                <a:avLst/>
              </a:prstGeom>
              <a:solidFill>
                <a:srgbClr val="0078BF"/>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7" name="椭圆 6"/>
              <p:cNvSpPr/>
              <p:nvPr/>
            </p:nvSpPr>
            <p:spPr>
              <a:xfrm>
                <a:off x="1241206" y="2343696"/>
                <a:ext cx="1387820" cy="1387955"/>
              </a:xfrm>
              <a:prstGeom prst="ellipse">
                <a:avLst/>
              </a:prstGeom>
              <a:solidFill>
                <a:schemeClr val="bg1"/>
              </a:solidFill>
              <a:ln w="19050">
                <a:solidFill>
                  <a:srgbClr val="0078B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grpSp>
      </p:grpSp>
      <p:pic>
        <p:nvPicPr>
          <p:cNvPr id="16" name="图片 15" descr="3643631"/>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526030" y="2717800"/>
            <a:ext cx="567690" cy="1609090"/>
          </a:xfrm>
          <a:prstGeom prst="rect">
            <a:avLst/>
          </a:prstGeom>
        </p:spPr>
      </p:pic>
      <p:pic>
        <p:nvPicPr>
          <p:cNvPr id="9" name="图片 8" descr="资源 1"/>
          <p:cNvPicPr>
            <a:picLocks noChangeAspect="1"/>
          </p:cNvPicPr>
          <p:nvPr/>
        </p:nvPicPr>
        <p:blipFill>
          <a:blip r:embed="rId3"/>
          <a:srcRect r="43739"/>
          <a:stretch>
            <a:fillRect/>
          </a:stretch>
        </p:blipFill>
        <p:spPr>
          <a:xfrm>
            <a:off x="585470" y="443865"/>
            <a:ext cx="2967355" cy="936625"/>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par>
    </p:tnLst>
    <p:bldLst>
      <p:bldP spid="3" grpId="0"/>
    </p:bldLst>
  </p:timing>
</p:sld>
</file>

<file path=ppt/tags/tag1.xml><?xml version="1.0" encoding="utf-8"?>
<p:tagLst xmlns:p="http://schemas.openxmlformats.org/presentationml/2006/main">
  <p:tag name="TIMING" val="|0.5|1.2|1.2|0.9|0.8|0.8|1.4"/>
  <p:tag name="KSO_WM_SLIDE_MODEL_TYPE" val="cover"/>
</p:tagLst>
</file>

<file path=ppt/tags/tag10.xml><?xml version="1.0" encoding="utf-8"?>
<p:tagLst xmlns:p="http://schemas.openxmlformats.org/presentationml/2006/main">
  <p:tag name="KSO_WM_DIAGRAM_VIRTUALLY_FRAME" val="{&quot;height&quot;:238.40984251968501,&quot;left&quot;:89.98370078740157,&quot;top&quot;:187.8,&quot;width&quot;:821.3162784465428}"/>
</p:tagLst>
</file>

<file path=ppt/tags/tag11.xml><?xml version="1.0" encoding="utf-8"?>
<p:tagLst xmlns:p="http://schemas.openxmlformats.org/presentationml/2006/main">
  <p:tag name="KSO_WM_DIAGRAM_VIRTUALLY_FRAME" val="{&quot;height&quot;:238.40984251968501,&quot;left&quot;:89.98370078740157,&quot;top&quot;:187.8,&quot;width&quot;:821.3162784465428}"/>
</p:tagLst>
</file>

<file path=ppt/tags/tag12.xml><?xml version="1.0" encoding="utf-8"?>
<p:tagLst xmlns:p="http://schemas.openxmlformats.org/presentationml/2006/main">
  <p:tag name="KSO_WM_DIAGRAM_VIRTUALLY_FRAME" val="{&quot;height&quot;:238.40984251968501,&quot;left&quot;:89.98370078740157,&quot;top&quot;:187.8,&quot;width&quot;:821.3162784465428}"/>
</p:tagLst>
</file>

<file path=ppt/tags/tag13.xml><?xml version="1.0" encoding="utf-8"?>
<p:tagLst xmlns:p="http://schemas.openxmlformats.org/presentationml/2006/main">
  <p:tag name="KSO_WM_DIAGRAM_VIRTUALLY_FRAME" val="{&quot;height&quot;:238.40984251968501,&quot;left&quot;:89.98370078740157,&quot;top&quot;:187.8,&quot;width&quot;:821.3162784465428}"/>
</p:tagLst>
</file>

<file path=ppt/tags/tag14.xml><?xml version="1.0" encoding="utf-8"?>
<p:tagLst xmlns:p="http://schemas.openxmlformats.org/presentationml/2006/main">
  <p:tag name="KSO_WM_DIAGRAM_VIRTUALLY_FRAME" val="{&quot;height&quot;:238.40984251968501,&quot;left&quot;:89.98370078740157,&quot;top&quot;:187.8,&quot;width&quot;:821.3162784465428}"/>
</p:tagLst>
</file>

<file path=ppt/tags/tag15.xml><?xml version="1.0" encoding="utf-8"?>
<p:tagLst xmlns:p="http://schemas.openxmlformats.org/presentationml/2006/main">
  <p:tag name="KSO_WM_DIAGRAM_VIRTUALLY_FRAME" val="{&quot;height&quot;:238.40984251968501,&quot;left&quot;:89.98370078740157,&quot;top&quot;:187.8,&quot;width&quot;:821.3162784465428}"/>
</p:tagLst>
</file>

<file path=ppt/tags/tag16.xml><?xml version="1.0" encoding="utf-8"?>
<p:tagLst xmlns:p="http://schemas.openxmlformats.org/presentationml/2006/main">
  <p:tag name="KSO_WM_DIAGRAM_VIRTUALLY_FRAME" val="{&quot;height&quot;:238.40984251968501,&quot;left&quot;:89.98370078740157,&quot;top&quot;:187.8,&quot;width&quot;:821.3162784465428}"/>
</p:tagLst>
</file>

<file path=ppt/tags/tag17.xml><?xml version="1.0" encoding="utf-8"?>
<p:tagLst xmlns:p="http://schemas.openxmlformats.org/presentationml/2006/main">
  <p:tag name="KSO_WM_DIAGRAM_VIRTUALLY_FRAME" val="{&quot;height&quot;:238.40984251968501,&quot;left&quot;:89.98370078740157,&quot;top&quot;:187.8,&quot;width&quot;:821.3162784465428}"/>
</p:tagLst>
</file>

<file path=ppt/tags/tag18.xml><?xml version="1.0" encoding="utf-8"?>
<p:tagLst xmlns:p="http://schemas.openxmlformats.org/presentationml/2006/main">
  <p:tag name="KSO_WM_DIAGRAM_VIRTUALLY_FRAME" val="{&quot;height&quot;:238.40984251968501,&quot;left&quot;:89.98370078740157,&quot;top&quot;:187.8,&quot;width&quot;:821.3162784465428}"/>
</p:tagLst>
</file>

<file path=ppt/tags/tag19.xml><?xml version="1.0" encoding="utf-8"?>
<p:tagLst xmlns:p="http://schemas.openxmlformats.org/presentationml/2006/main">
  <p:tag name="KSO_WM_DIAGRAM_VIRTUALLY_FRAME" val="{&quot;height&quot;:238.40984251968501,&quot;left&quot;:89.98370078740157,&quot;top&quot;:187.8,&quot;width&quot;:821.3162784465428}"/>
</p:tagLst>
</file>

<file path=ppt/tags/tag2.xml><?xml version="1.0" encoding="utf-8"?>
<p:tagLst xmlns:p="http://schemas.openxmlformats.org/presentationml/2006/main">
  <p:tag name="TIMING" val="|0.4|1|1.1|1.4|1.2|1.2"/>
</p:tagLst>
</file>

<file path=ppt/tags/tag20.xml><?xml version="1.0" encoding="utf-8"?>
<p:tagLst xmlns:p="http://schemas.openxmlformats.org/presentationml/2006/main">
  <p:tag name="KSO_WM_DIAGRAM_VIRTUALLY_FRAME" val="{&quot;height&quot;:238.40984251968501,&quot;left&quot;:89.98370078740157,&quot;top&quot;:187.8,&quot;width&quot;:821.3162784465428}"/>
</p:tagLst>
</file>

<file path=ppt/tags/tag21.xml><?xml version="1.0" encoding="utf-8"?>
<p:tagLst xmlns:p="http://schemas.openxmlformats.org/presentationml/2006/main">
  <p:tag name="KSO_WM_DIAGRAM_VIRTUALLY_FRAME" val="{&quot;height&quot;:238.40984251968501,&quot;left&quot;:89.98370078740157,&quot;top&quot;:187.8,&quot;width&quot;:821.3162784465428}"/>
</p:tagLst>
</file>

<file path=ppt/tags/tag22.xml><?xml version="1.0" encoding="utf-8"?>
<p:tagLst xmlns:p="http://schemas.openxmlformats.org/presentationml/2006/main">
  <p:tag name="KSO_WM_DIAGRAM_VIRTUALLY_FRAME" val="{&quot;height&quot;:238.40984251968501,&quot;left&quot;:89.98370078740157,&quot;top&quot;:187.8,&quot;width&quot;:821.3162784465428}"/>
</p:tagLst>
</file>

<file path=ppt/tags/tag23.xml><?xml version="1.0" encoding="utf-8"?>
<p:tagLst xmlns:p="http://schemas.openxmlformats.org/presentationml/2006/main">
  <p:tag name="KSO_WM_DIAGRAM_VIRTUALLY_FRAME" val="{&quot;height&quot;:238.40984251968501,&quot;left&quot;:89.98370078740157,&quot;top&quot;:187.8,&quot;width&quot;:821.3162784465428}"/>
</p:tagLst>
</file>

<file path=ppt/tags/tag24.xml><?xml version="1.0" encoding="utf-8"?>
<p:tagLst xmlns:p="http://schemas.openxmlformats.org/presentationml/2006/main">
  <p:tag name="KSO_WM_DIAGRAM_VIRTUALLY_FRAME" val="{&quot;height&quot;:238.40984251968501,&quot;left&quot;:89.98370078740157,&quot;top&quot;:187.8,&quot;width&quot;:821.3162784465428}"/>
</p:tagLst>
</file>

<file path=ppt/tags/tag25.xml><?xml version="1.0" encoding="utf-8"?>
<p:tagLst xmlns:p="http://schemas.openxmlformats.org/presentationml/2006/main">
  <p:tag name="KSO_WM_DIAGRAM_VIRTUALLY_FRAME" val="{&quot;height&quot;:238.40984251968501,&quot;left&quot;:89.98370078740157,&quot;top&quot;:187.8,&quot;width&quot;:821.3162784465428}"/>
</p:tagLst>
</file>

<file path=ppt/tags/tag26.xml><?xml version="1.0" encoding="utf-8"?>
<p:tagLst xmlns:p="http://schemas.openxmlformats.org/presentationml/2006/main">
  <p:tag name="KSO_WM_DIAGRAM_VIRTUALLY_FRAME" val="{&quot;height&quot;:238.40984251968501,&quot;left&quot;:89.98370078740157,&quot;top&quot;:187.8,&quot;width&quot;:821.3162784465428}"/>
</p:tagLst>
</file>

<file path=ppt/tags/tag27.xml><?xml version="1.0" encoding="utf-8"?>
<p:tagLst xmlns:p="http://schemas.openxmlformats.org/presentationml/2006/main">
  <p:tag name="KSO_WM_DIAGRAM_VIRTUALLY_FRAME" val="{&quot;height&quot;:238.40984251968501,&quot;left&quot;:89.98370078740157,&quot;top&quot;:187.8,&quot;width&quot;:821.3162784465428}"/>
</p:tagLst>
</file>

<file path=ppt/tags/tag28.xml><?xml version="1.0" encoding="utf-8"?>
<p:tagLst xmlns:p="http://schemas.openxmlformats.org/presentationml/2006/main">
  <p:tag name="TIMING" val="|0.9|0.9|1|1"/>
</p:tagLst>
</file>

<file path=ppt/tags/tag29.xml><?xml version="1.0" encoding="utf-8"?>
<p:tagLst xmlns:p="http://schemas.openxmlformats.org/presentationml/2006/main">
  <p:tag name="TIMING" val="|0.5|0.7|0.9"/>
</p:tagLst>
</file>

<file path=ppt/tags/tag3.xml><?xml version="1.0" encoding="utf-8"?>
<p:tagLst xmlns:p="http://schemas.openxmlformats.org/presentationml/2006/main">
  <p:tag name="TIMING" val="|1.4|1|0.9"/>
</p:tagLst>
</file>

<file path=ppt/tags/tag30.xml><?xml version="1.0" encoding="utf-8"?>
<p:tagLst xmlns:p="http://schemas.openxmlformats.org/presentationml/2006/main">
  <p:tag name="TIMING" val="|1.6|5.2|0.9|0.8|1|0.8"/>
  <p:tag name="resource_record_key" val="{&quot;10&quot;:[3637474]}"/>
</p:tagLst>
</file>

<file path=ppt/tags/tag31.xml><?xml version="1.0" encoding="utf-8"?>
<p:tagLst xmlns:p="http://schemas.openxmlformats.org/presentationml/2006/main">
  <p:tag name="TIMING" val="|0.7|0.8|0.8|1|1"/>
  <p:tag name="resource_record_key" val="{&quot;10&quot;:[3637691,3637474]}"/>
</p:tagLst>
</file>

<file path=ppt/tags/tag32.xml><?xml version="1.0" encoding="utf-8"?>
<p:tagLst xmlns:p="http://schemas.openxmlformats.org/presentationml/2006/main">
  <p:tag name="TIMING" val="|1.6|5.2|0.9|0.8|1|0.8"/>
</p:tagLst>
</file>

<file path=ppt/tags/tag33.xml><?xml version="1.0" encoding="utf-8"?>
<p:tagLst xmlns:p="http://schemas.openxmlformats.org/presentationml/2006/main">
  <p:tag name="TIMING" val="|0.5|0.7|0.9"/>
</p:tagLst>
</file>

<file path=ppt/tags/tag34.xml><?xml version="1.0" encoding="utf-8"?>
<p:tagLst xmlns:p="http://schemas.openxmlformats.org/presentationml/2006/main">
  <p:tag name="TIMING" val="|1.6|5.2|0.9|0.8|1|0.8"/>
</p:tagLst>
</file>

<file path=ppt/tags/tag35.xml><?xml version="1.0" encoding="utf-8"?>
<p:tagLst xmlns:p="http://schemas.openxmlformats.org/presentationml/2006/main">
  <p:tag name="TIMING" val="|1.6|5.2|0.9|0.8|1|0.8"/>
</p:tagLst>
</file>

<file path=ppt/tags/tag36.xml><?xml version="1.0" encoding="utf-8"?>
<p:tagLst xmlns:p="http://schemas.openxmlformats.org/presentationml/2006/main">
  <p:tag name="TIMING" val="|0.5|0.7|0.9"/>
</p:tagLst>
</file>

<file path=ppt/tags/tag37.xml><?xml version="1.0" encoding="utf-8"?>
<p:tagLst xmlns:p="http://schemas.openxmlformats.org/presentationml/2006/main">
  <p:tag name="TIMING" val="|1.6|5.2|0.9|0.8|1|0.8"/>
</p:tagLst>
</file>

<file path=ppt/tags/tag38.xml><?xml version="1.0" encoding="utf-8"?>
<p:tagLst xmlns:p="http://schemas.openxmlformats.org/presentationml/2006/main">
  <p:tag name="TIMING" val="|0.5|0.7|0.9"/>
</p:tagLst>
</file>

<file path=ppt/tags/tag39.xml><?xml version="1.0" encoding="utf-8"?>
<p:tagLst xmlns:p="http://schemas.openxmlformats.org/presentationml/2006/main">
  <p:tag name="TIMING" val="|1.6|5.2|0.9|0.8|1|0.8"/>
</p:tagLst>
</file>

<file path=ppt/tags/tag4.xml><?xml version="1.0" encoding="utf-8"?>
<p:tagLst xmlns:p="http://schemas.openxmlformats.org/presentationml/2006/main">
  <p:tag name="KSO_WM_DIAGRAM_VIRTUALLY_FRAME" val="{&quot;height&quot;:238.40984251968501,&quot;left&quot;:89.98370078740157,&quot;top&quot;:187.8,&quot;width&quot;:821.3162784465428}"/>
</p:tagLst>
</file>

<file path=ppt/tags/tag40.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41.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42.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43.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44.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45.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46.xml><?xml version="1.0" encoding="utf-8"?>
<p:tagLst xmlns:p="http://schemas.openxmlformats.org/presentationml/2006/main">
  <p:tag name="TIMING" val="|1.6|5.2|0.9|0.8|1|0.8"/>
</p:tagLst>
</file>

<file path=ppt/tags/tag47.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48.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49.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5.xml><?xml version="1.0" encoding="utf-8"?>
<p:tagLst xmlns:p="http://schemas.openxmlformats.org/presentationml/2006/main">
  <p:tag name="KSO_WM_DIAGRAM_VIRTUALLY_FRAME" val="{&quot;height&quot;:238.40984251968501,&quot;left&quot;:89.98370078740157,&quot;top&quot;:187.8,&quot;width&quot;:821.3162784465428}"/>
</p:tagLst>
</file>

<file path=ppt/tags/tag50.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51.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52.xml><?xml version="1.0" encoding="utf-8"?>
<p:tagLst xmlns:p="http://schemas.openxmlformats.org/presentationml/2006/main">
  <p:tag name="KSO_WM_DIAGRAM_VIRTUALLY_FRAME" val="{&quot;height&quot;:332.6822047244095,&quot;left&quot;:74.62503937007874,&quot;top&quot;:130.3151968503937,&quot;width&quot;:787.6249606299212}"/>
</p:tagLst>
</file>

<file path=ppt/tags/tag53.xml><?xml version="1.0" encoding="utf-8"?>
<p:tagLst xmlns:p="http://schemas.openxmlformats.org/presentationml/2006/main">
  <p:tag name="TIMING" val="|1.6|5.2|0.9|0.8|1|0.8"/>
</p:tagLst>
</file>

<file path=ppt/tags/tag54.xml><?xml version="1.0" encoding="utf-8"?>
<p:tagLst xmlns:p="http://schemas.openxmlformats.org/presentationml/2006/main">
  <p:tag name="TIMING" val="|1.6|5.2|0.9|0.8|1|0.8"/>
</p:tagLst>
</file>

<file path=ppt/tags/tag55.xml><?xml version="1.0" encoding="utf-8"?>
<p:tagLst xmlns:p="http://schemas.openxmlformats.org/presentationml/2006/main">
  <p:tag name="TIMING" val="|0.5|1.2|1.2|0.9|0.8|0.8|1.4"/>
  <p:tag name="KSO_WM_SLIDE_MODEL_TYPE" val="cover"/>
</p:tagLst>
</file>

<file path=ppt/tags/tag56.xml><?xml version="1.0" encoding="utf-8"?>
<p:tagLst xmlns:p="http://schemas.openxmlformats.org/presentationml/2006/main">
  <p:tag name="ISPRING_PRESENTATION_TITLE" val="毕业"/>
  <p:tag name="resource_record_key" val="{&quot;10&quot;:[3637691,3637474]}"/>
</p:tagLst>
</file>

<file path=ppt/tags/tag6.xml><?xml version="1.0" encoding="utf-8"?>
<p:tagLst xmlns:p="http://schemas.openxmlformats.org/presentationml/2006/main">
  <p:tag name="KSO_WM_DIAGRAM_VIRTUALLY_FRAME" val="{&quot;height&quot;:238.40984251968501,&quot;left&quot;:89.98370078740157,&quot;top&quot;:187.8,&quot;width&quot;:821.3162784465428}"/>
</p:tagLst>
</file>

<file path=ppt/tags/tag7.xml><?xml version="1.0" encoding="utf-8"?>
<p:tagLst xmlns:p="http://schemas.openxmlformats.org/presentationml/2006/main">
  <p:tag name="KSO_WM_DIAGRAM_VIRTUALLY_FRAME" val="{&quot;height&quot;:238.40984251968501,&quot;left&quot;:89.98370078740157,&quot;top&quot;:187.8,&quot;width&quot;:821.3162784465428}"/>
</p:tagLst>
</file>

<file path=ppt/tags/tag8.xml><?xml version="1.0" encoding="utf-8"?>
<p:tagLst xmlns:p="http://schemas.openxmlformats.org/presentationml/2006/main">
  <p:tag name="KSO_WM_DIAGRAM_VIRTUALLY_FRAME" val="{&quot;height&quot;:238.40984251968501,&quot;left&quot;:89.98370078740157,&quot;top&quot;:187.8,&quot;width&quot;:821.3162784465428}"/>
</p:tagLst>
</file>

<file path=ppt/tags/tag9.xml><?xml version="1.0" encoding="utf-8"?>
<p:tagLst xmlns:p="http://schemas.openxmlformats.org/presentationml/2006/main">
  <p:tag name="KSO_WM_DIAGRAM_VIRTUALLY_FRAME" val="{&quot;height&quot;:238.40984251968501,&quot;left&quot;:89.98370078740157,&quot;top&quot;:187.8,&quot;width&quot;:821.316278446542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1269</Words>
  <Application>WPS 演示</Application>
  <PresentationFormat>宽屏</PresentationFormat>
  <Paragraphs>197</Paragraphs>
  <Slides>19</Slides>
  <Notes>25</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19</vt:i4>
      </vt:variant>
    </vt:vector>
  </HeadingPairs>
  <TitlesOfParts>
    <vt:vector size="34" baseType="lpstr">
      <vt:lpstr>Arial</vt:lpstr>
      <vt:lpstr>宋体</vt:lpstr>
      <vt:lpstr>Wingdings</vt:lpstr>
      <vt:lpstr>微软雅黑</vt:lpstr>
      <vt:lpstr>Arial</vt:lpstr>
      <vt:lpstr>幼圆</vt:lpstr>
      <vt:lpstr>Calibri</vt:lpstr>
      <vt:lpstr>Arial Unicode MS</vt:lpstr>
      <vt:lpstr>等线</vt:lpstr>
      <vt:lpstr>Source Sans Pro Light</vt:lpstr>
      <vt:lpstr>RomanS</vt:lpstr>
      <vt:lpstr>Malgun Gothic</vt:lpstr>
      <vt:lpstr>华文新魏</vt:lpstr>
      <vt:lpstr>仿宋_GB2312</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dc:title>
  <dc:creator>lenovo</dc:creator>
  <cp:lastModifiedBy>单栋芝.</cp:lastModifiedBy>
  <cp:revision>112</cp:revision>
  <dcterms:created xsi:type="dcterms:W3CDTF">2019-05-01T14:36:00Z</dcterms:created>
  <dcterms:modified xsi:type="dcterms:W3CDTF">2025-06-12T11:50:39Z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2052-12.1.0.20305</vt:lpwstr>
  </property>
  <property fmtid="{D5CDD505-2E9C-101B-9397-08002B2CF9AE}" pid="3" name="ICV">
    <vt:lpwstr>40D9D47EA7C14631B03DA78D39CEFFCA_13</vt:lpwstr>
  </property>
</Properties>
</file>

<file path=docProps/thumbnail.jpeg>
</file>